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 id="2147483970" r:id="rId2"/>
    <p:sldMasterId id="2147483936" r:id="rId3"/>
    <p:sldMasterId id="2147483939" r:id="rId4"/>
    <p:sldMasterId id="2147483967" r:id="rId5"/>
  </p:sldMasterIdLst>
  <p:notesMasterIdLst>
    <p:notesMasterId r:id="rId40"/>
  </p:notesMasterIdLst>
  <p:sldIdLst>
    <p:sldId id="256" r:id="rId6"/>
    <p:sldId id="268" r:id="rId7"/>
    <p:sldId id="331" r:id="rId8"/>
    <p:sldId id="332" r:id="rId9"/>
    <p:sldId id="326" r:id="rId10"/>
    <p:sldId id="271" r:id="rId11"/>
    <p:sldId id="261" r:id="rId12"/>
    <p:sldId id="299" r:id="rId13"/>
    <p:sldId id="275" r:id="rId14"/>
    <p:sldId id="291" r:id="rId15"/>
    <p:sldId id="280" r:id="rId16"/>
    <p:sldId id="293" r:id="rId17"/>
    <p:sldId id="294" r:id="rId18"/>
    <p:sldId id="327" r:id="rId19"/>
    <p:sldId id="266" r:id="rId20"/>
    <p:sldId id="328" r:id="rId21"/>
    <p:sldId id="314" r:id="rId22"/>
    <p:sldId id="325" r:id="rId23"/>
    <p:sldId id="319" r:id="rId24"/>
    <p:sldId id="277" r:id="rId25"/>
    <p:sldId id="329" r:id="rId26"/>
    <p:sldId id="308" r:id="rId27"/>
    <p:sldId id="304" r:id="rId28"/>
    <p:sldId id="307" r:id="rId29"/>
    <p:sldId id="305" r:id="rId30"/>
    <p:sldId id="306" r:id="rId31"/>
    <p:sldId id="297" r:id="rId32"/>
    <p:sldId id="321" r:id="rId33"/>
    <p:sldId id="323" r:id="rId34"/>
    <p:sldId id="330" r:id="rId35"/>
    <p:sldId id="298" r:id="rId36"/>
    <p:sldId id="312" r:id="rId37"/>
    <p:sldId id="276" r:id="rId38"/>
    <p:sldId id="282"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566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F2D9CE-017C-412E-9616-DDD6DC6E9D0B}" v="1798" dt="2024-07-04T11:05:4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76241" autoAdjust="0"/>
  </p:normalViewPr>
  <p:slideViewPr>
    <p:cSldViewPr snapToGrid="0">
      <p:cViewPr varScale="1">
        <p:scale>
          <a:sx n="122" d="100"/>
          <a:sy n="122" d="100"/>
        </p:scale>
        <p:origin x="140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FEDA1-9B9C-41E1-A930-15E482F748E9}" type="datetimeFigureOut">
              <a:rPr lang="es-ES" smtClean="0"/>
              <a:t>10/07/2024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792CC-5743-431D-B333-368CB0DBB71F}" type="slidenum">
              <a:rPr lang="es-ES" smtClean="0"/>
              <a:t>‹Nº›</a:t>
            </a:fld>
            <a:endParaRPr lang="es-ES"/>
          </a:p>
        </p:txBody>
      </p:sp>
    </p:spTree>
    <p:extLst>
      <p:ext uri="{BB962C8B-B14F-4D97-AF65-F5344CB8AC3E}">
        <p14:creationId xmlns:p14="http://schemas.microsoft.com/office/powerpoint/2010/main" val="4267028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magazine.sebastianraschka.com/p/understanding-encoder-and-decoder"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magazine.sebastianraschka.com/p/understanding-encoder-and-decode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a:t>
            </a:fld>
            <a:endParaRPr lang="es-ES"/>
          </a:p>
        </p:txBody>
      </p:sp>
    </p:spTree>
    <p:extLst>
      <p:ext uri="{BB962C8B-B14F-4D97-AF65-F5344CB8AC3E}">
        <p14:creationId xmlns:p14="http://schemas.microsoft.com/office/powerpoint/2010/main" val="1857976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11</a:t>
            </a:fld>
            <a:endParaRPr lang="es-ES"/>
          </a:p>
        </p:txBody>
      </p:sp>
    </p:spTree>
    <p:extLst>
      <p:ext uri="{BB962C8B-B14F-4D97-AF65-F5344CB8AC3E}">
        <p14:creationId xmlns:p14="http://schemas.microsoft.com/office/powerpoint/2010/main" val="2979499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https://www.pinecone.io/learn/series/nlp/question-answering/</a:t>
            </a:r>
          </a:p>
          <a:p>
            <a:endParaRPr lang="es-ES" dirty="0"/>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12</a:t>
            </a:fld>
            <a:endParaRPr lang="es-ES"/>
          </a:p>
        </p:txBody>
      </p:sp>
    </p:spTree>
    <p:extLst>
      <p:ext uri="{BB962C8B-B14F-4D97-AF65-F5344CB8AC3E}">
        <p14:creationId xmlns:p14="http://schemas.microsoft.com/office/powerpoint/2010/main" val="2437769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13</a:t>
            </a:fld>
            <a:endParaRPr lang="es-ES"/>
          </a:p>
        </p:txBody>
      </p:sp>
    </p:spTree>
    <p:extLst>
      <p:ext uri="{BB962C8B-B14F-4D97-AF65-F5344CB8AC3E}">
        <p14:creationId xmlns:p14="http://schemas.microsoft.com/office/powerpoint/2010/main" val="441424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14</a:t>
            </a:fld>
            <a:endParaRPr lang="es-ES"/>
          </a:p>
        </p:txBody>
      </p:sp>
    </p:spTree>
    <p:extLst>
      <p:ext uri="{BB962C8B-B14F-4D97-AF65-F5344CB8AC3E}">
        <p14:creationId xmlns:p14="http://schemas.microsoft.com/office/powerpoint/2010/main" val="586759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r>
              <a:rPr lang="en-US" dirty="0"/>
              <a:t>Why? Pros and cons of each. Alternatives</a:t>
            </a:r>
          </a:p>
          <a:p>
            <a:pPr lvl="1"/>
            <a:endParaRPr lang="en-US" dirty="0"/>
          </a:p>
          <a:p>
            <a:pPr lvl="1"/>
            <a:endParaRPr lang="en-US" dirty="0"/>
          </a:p>
          <a:p>
            <a:pPr lvl="1"/>
            <a:r>
              <a:rPr lang="en-US" dirty="0"/>
              <a:t>constraints</a:t>
            </a:r>
            <a:endParaRPr lang="es-ES" dirty="0"/>
          </a:p>
          <a:p>
            <a:endParaRPr lang="es-ES" dirty="0"/>
          </a:p>
          <a:p>
            <a:r>
              <a:rPr lang="en-US" dirty="0"/>
              <a:t>• Finite computing time, ranging from 2 to 3 hours per session, which can be enhanced by applying transfer learning techniques to finetune the model in several sessions. </a:t>
            </a:r>
          </a:p>
          <a:p>
            <a:endParaRPr lang="en-US" dirty="0"/>
          </a:p>
          <a:p>
            <a:r>
              <a:rPr lang="en-US" dirty="0"/>
              <a:t>• Limited hardware, as T4 GPUs are equipped with barely 16GB of </a:t>
            </a:r>
            <a:r>
              <a:rPr lang="en-US" dirty="0" err="1"/>
              <a:t>vRAM</a:t>
            </a:r>
            <a:r>
              <a:rPr lang="en-US" dirty="0"/>
              <a:t>. Training issues can be overcome by using gradient accumulation steps, effectively increasing the actual batch size, as seen in the equation 3.1. While large models do not fit in this hardware, relatively small models can be loaded and finetuned by using quantization techniques. </a:t>
            </a:r>
            <a:r>
              <a:rPr lang="en-US" dirty="0" err="1"/>
              <a:t>effective_batch_size</a:t>
            </a:r>
            <a:r>
              <a:rPr lang="en-US" dirty="0"/>
              <a:t> = </a:t>
            </a:r>
            <a:r>
              <a:rPr lang="en-US" dirty="0" err="1"/>
              <a:t>Ndevices</a:t>
            </a:r>
            <a:r>
              <a:rPr lang="en-US" dirty="0"/>
              <a:t> × </a:t>
            </a:r>
            <a:r>
              <a:rPr lang="en-US" dirty="0" err="1"/>
              <a:t>batch_sizedevice</a:t>
            </a:r>
            <a:r>
              <a:rPr lang="en-US" dirty="0"/>
              <a:t> × </a:t>
            </a:r>
            <a:r>
              <a:rPr lang="en-US" dirty="0" err="1"/>
              <a:t>gradient_accumulation_steps</a:t>
            </a:r>
            <a:r>
              <a:rPr lang="en-US" dirty="0"/>
              <a:t> (3.1) </a:t>
            </a:r>
          </a:p>
          <a:p>
            <a:endParaRPr lang="en-US" dirty="0"/>
          </a:p>
          <a:p>
            <a:r>
              <a:rPr lang="en-US" dirty="0"/>
              <a:t>• No persistent storage. However, </a:t>
            </a:r>
            <a:r>
              <a:rPr lang="en-US" dirty="0" err="1"/>
              <a:t>HuggingFace</a:t>
            </a:r>
            <a:r>
              <a:rPr lang="en-US" dirty="0"/>
              <a:t> provides utilities to upload datasets and model checkpoints to their repositories for later download and use. Moreover, repositories may also be shared for exploitation by other parties. </a:t>
            </a:r>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15</a:t>
            </a:fld>
            <a:endParaRPr lang="es-ES"/>
          </a:p>
        </p:txBody>
      </p:sp>
    </p:spTree>
    <p:extLst>
      <p:ext uri="{BB962C8B-B14F-4D97-AF65-F5344CB8AC3E}">
        <p14:creationId xmlns:p14="http://schemas.microsoft.com/office/powerpoint/2010/main" val="1484021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16</a:t>
            </a:fld>
            <a:endParaRPr lang="es-ES"/>
          </a:p>
        </p:txBody>
      </p:sp>
    </p:spTree>
    <p:extLst>
      <p:ext uri="{BB962C8B-B14F-4D97-AF65-F5344CB8AC3E}">
        <p14:creationId xmlns:p14="http://schemas.microsoft.com/office/powerpoint/2010/main" val="3440416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17</a:t>
            </a:fld>
            <a:endParaRPr lang="es-ES"/>
          </a:p>
        </p:txBody>
      </p:sp>
    </p:spTree>
    <p:extLst>
      <p:ext uri="{BB962C8B-B14F-4D97-AF65-F5344CB8AC3E}">
        <p14:creationId xmlns:p14="http://schemas.microsoft.com/office/powerpoint/2010/main" val="277301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endParaRPr lang="es-ES" dirty="0">
              <a:solidFill>
                <a:schemeClr val="bg1"/>
              </a:solidFill>
              <a:latin typeface="+mn-lt"/>
            </a:endParaRPr>
          </a:p>
          <a:p>
            <a:pPr lvl="1"/>
            <a:r>
              <a:rPr lang="es-ES" dirty="0">
                <a:solidFill>
                  <a:schemeClr val="bg1"/>
                </a:solidFill>
                <a:latin typeface="+mn-lt"/>
              </a:rPr>
              <a:t>				</a:t>
            </a:r>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18</a:t>
            </a:fld>
            <a:endParaRPr lang="es-ES"/>
          </a:p>
        </p:txBody>
      </p:sp>
    </p:spTree>
    <p:extLst>
      <p:ext uri="{BB962C8B-B14F-4D97-AF65-F5344CB8AC3E}">
        <p14:creationId xmlns:p14="http://schemas.microsoft.com/office/powerpoint/2010/main" val="1472063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19</a:t>
            </a:fld>
            <a:endParaRPr lang="es-ES"/>
          </a:p>
        </p:txBody>
      </p:sp>
    </p:spTree>
    <p:extLst>
      <p:ext uri="{BB962C8B-B14F-4D97-AF65-F5344CB8AC3E}">
        <p14:creationId xmlns:p14="http://schemas.microsoft.com/office/powerpoint/2010/main" val="197718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EM is not really representative</a:t>
            </a:r>
          </a:p>
          <a:p>
            <a:endParaRPr lang="en-US" dirty="0"/>
          </a:p>
          <a:p>
            <a:endParaRPr lang="en-US" dirty="0"/>
          </a:p>
          <a:p>
            <a:r>
              <a:rPr lang="en-US" dirty="0"/>
              <a:t>F1 is the harmonic mean of Precision and Recall, at word level</a:t>
            </a:r>
          </a:p>
          <a:p>
            <a:endParaRPr lang="en-US" dirty="0"/>
          </a:p>
          <a:p>
            <a:r>
              <a:rPr lang="en-US" dirty="0"/>
              <a:t>Precision measures accuracy of the answer, while Recall measures completeness</a:t>
            </a:r>
          </a:p>
          <a:p>
            <a:endParaRPr lang="en-US" dirty="0"/>
          </a:p>
          <a:p>
            <a:r>
              <a:rPr lang="en-US" dirty="0"/>
              <a:t>The harmonic mean will punish low values of Precision or Recall</a:t>
            </a:r>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20</a:t>
            </a:fld>
            <a:endParaRPr lang="es-ES"/>
          </a:p>
        </p:txBody>
      </p:sp>
    </p:spTree>
    <p:extLst>
      <p:ext uri="{BB962C8B-B14F-4D97-AF65-F5344CB8AC3E}">
        <p14:creationId xmlns:p14="http://schemas.microsoft.com/office/powerpoint/2010/main" val="359823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a:t>
            </a:fld>
            <a:endParaRPr lang="es-ES"/>
          </a:p>
        </p:txBody>
      </p:sp>
    </p:spTree>
    <p:extLst>
      <p:ext uri="{BB962C8B-B14F-4D97-AF65-F5344CB8AC3E}">
        <p14:creationId xmlns:p14="http://schemas.microsoft.com/office/powerpoint/2010/main" val="1340269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21</a:t>
            </a:fld>
            <a:endParaRPr lang="es-ES"/>
          </a:p>
        </p:txBody>
      </p:sp>
    </p:spTree>
    <p:extLst>
      <p:ext uri="{BB962C8B-B14F-4D97-AF65-F5344CB8AC3E}">
        <p14:creationId xmlns:p14="http://schemas.microsoft.com/office/powerpoint/2010/main" val="3024459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22</a:t>
            </a:fld>
            <a:endParaRPr lang="es-ES"/>
          </a:p>
        </p:txBody>
      </p:sp>
    </p:spTree>
    <p:extLst>
      <p:ext uri="{BB962C8B-B14F-4D97-AF65-F5344CB8AC3E}">
        <p14:creationId xmlns:p14="http://schemas.microsoft.com/office/powerpoint/2010/main" val="1977761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23</a:t>
            </a:fld>
            <a:endParaRPr lang="es-ES"/>
          </a:p>
        </p:txBody>
      </p:sp>
    </p:spTree>
    <p:extLst>
      <p:ext uri="{BB962C8B-B14F-4D97-AF65-F5344CB8AC3E}">
        <p14:creationId xmlns:p14="http://schemas.microsoft.com/office/powerpoint/2010/main" val="3422313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24</a:t>
            </a:fld>
            <a:endParaRPr lang="es-ES"/>
          </a:p>
        </p:txBody>
      </p:sp>
    </p:spTree>
    <p:extLst>
      <p:ext uri="{BB962C8B-B14F-4D97-AF65-F5344CB8AC3E}">
        <p14:creationId xmlns:p14="http://schemas.microsoft.com/office/powerpoint/2010/main" val="2655603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25</a:t>
            </a:fld>
            <a:endParaRPr lang="es-ES"/>
          </a:p>
        </p:txBody>
      </p:sp>
    </p:spTree>
    <p:extLst>
      <p:ext uri="{BB962C8B-B14F-4D97-AF65-F5344CB8AC3E}">
        <p14:creationId xmlns:p14="http://schemas.microsoft.com/office/powerpoint/2010/main" val="2705994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26</a:t>
            </a:fld>
            <a:endParaRPr lang="es-ES"/>
          </a:p>
        </p:txBody>
      </p:sp>
    </p:spTree>
    <p:extLst>
      <p:ext uri="{BB962C8B-B14F-4D97-AF65-F5344CB8AC3E}">
        <p14:creationId xmlns:p14="http://schemas.microsoft.com/office/powerpoint/2010/main" val="982518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Example from the </a:t>
            </a:r>
            <a:r>
              <a:rPr lang="en-US" dirty="0" err="1"/>
              <a:t>HotpotQA</a:t>
            </a:r>
            <a:r>
              <a:rPr lang="en-US" dirty="0"/>
              <a:t> subset in the validation split. Evaluates </a:t>
            </a:r>
            <a:r>
              <a:rPr lang="es-ES" dirty="0" err="1"/>
              <a:t>multi-hop</a:t>
            </a:r>
            <a:r>
              <a:rPr lang="es-ES" dirty="0"/>
              <a:t> </a:t>
            </a:r>
            <a:r>
              <a:rPr lang="es-ES" dirty="0" err="1"/>
              <a:t>reasoning</a:t>
            </a:r>
            <a:endParaRPr lang="es-ES" dirty="0"/>
          </a:p>
          <a:p>
            <a:endParaRPr lang="es-ES" dirty="0"/>
          </a:p>
          <a:p>
            <a:endParaRPr lang="es-ES" dirty="0"/>
          </a:p>
          <a:p>
            <a:r>
              <a:rPr lang="en-US" dirty="0" err="1">
                <a:solidFill>
                  <a:schemeClr val="bg1"/>
                </a:solidFill>
                <a:latin typeface="+mn-lt"/>
              </a:rPr>
              <a:t>RoBERTa</a:t>
            </a:r>
            <a:r>
              <a:rPr lang="en-US" dirty="0">
                <a:solidFill>
                  <a:schemeClr val="bg1"/>
                </a:solidFill>
                <a:latin typeface="+mn-lt"/>
              </a:rPr>
              <a:t> understands the concept</a:t>
            </a:r>
          </a:p>
          <a:p>
            <a:r>
              <a:rPr lang="es-ES" dirty="0" err="1">
                <a:solidFill>
                  <a:schemeClr val="bg1"/>
                </a:solidFill>
                <a:latin typeface="+mn-lt"/>
              </a:rPr>
              <a:t>RoBERTa</a:t>
            </a:r>
            <a:r>
              <a:rPr lang="es-ES" dirty="0">
                <a:solidFill>
                  <a:schemeClr val="bg1"/>
                </a:solidFill>
                <a:latin typeface="+mn-lt"/>
              </a:rPr>
              <a:t> </a:t>
            </a:r>
            <a:r>
              <a:rPr lang="es-ES" dirty="0" err="1">
                <a:solidFill>
                  <a:schemeClr val="bg1"/>
                </a:solidFill>
                <a:latin typeface="+mn-lt"/>
              </a:rPr>
              <a:t>Pinpoints</a:t>
            </a:r>
            <a:r>
              <a:rPr lang="es-ES" dirty="0">
                <a:solidFill>
                  <a:schemeClr val="bg1"/>
                </a:solidFill>
                <a:latin typeface="+mn-lt"/>
              </a:rPr>
              <a:t> </a:t>
            </a:r>
            <a:r>
              <a:rPr lang="es-ES" dirty="0" err="1">
                <a:solidFill>
                  <a:schemeClr val="bg1"/>
                </a:solidFill>
                <a:latin typeface="+mn-lt"/>
              </a:rPr>
              <a:t>the</a:t>
            </a:r>
            <a:r>
              <a:rPr lang="es-ES" dirty="0">
                <a:solidFill>
                  <a:schemeClr val="bg1"/>
                </a:solidFill>
                <a:latin typeface="+mn-lt"/>
              </a:rPr>
              <a:t> </a:t>
            </a:r>
            <a:r>
              <a:rPr lang="es-ES" dirty="0" err="1">
                <a:solidFill>
                  <a:schemeClr val="bg1"/>
                </a:solidFill>
                <a:latin typeface="+mn-lt"/>
              </a:rPr>
              <a:t>correct</a:t>
            </a:r>
            <a:r>
              <a:rPr lang="es-ES" dirty="0">
                <a:solidFill>
                  <a:schemeClr val="bg1"/>
                </a:solidFill>
                <a:latin typeface="+mn-lt"/>
              </a:rPr>
              <a:t> </a:t>
            </a:r>
            <a:r>
              <a:rPr lang="es-ES" dirty="0" err="1">
                <a:solidFill>
                  <a:schemeClr val="bg1"/>
                </a:solidFill>
                <a:latin typeface="+mn-lt"/>
              </a:rPr>
              <a:t>entity</a:t>
            </a:r>
            <a:endParaRPr lang="es-ES" dirty="0">
              <a:solidFill>
                <a:schemeClr val="bg1"/>
              </a:solidFill>
              <a:latin typeface="+mn-lt"/>
            </a:endParaRPr>
          </a:p>
          <a:p>
            <a:r>
              <a:rPr lang="es-ES" dirty="0">
                <a:solidFill>
                  <a:schemeClr val="bg1"/>
                </a:solidFill>
                <a:latin typeface="+mn-lt"/>
              </a:rPr>
              <a:t>…</a:t>
            </a:r>
            <a:r>
              <a:rPr lang="es-ES" dirty="0" err="1">
                <a:solidFill>
                  <a:schemeClr val="bg1"/>
                </a:solidFill>
                <a:latin typeface="+mn-lt"/>
              </a:rPr>
              <a:t>But</a:t>
            </a:r>
            <a:r>
              <a:rPr lang="es-ES" dirty="0">
                <a:solidFill>
                  <a:schemeClr val="bg1"/>
                </a:solidFill>
                <a:latin typeface="+mn-lt"/>
              </a:rPr>
              <a:t> </a:t>
            </a:r>
            <a:r>
              <a:rPr lang="es-ES" dirty="0" err="1">
                <a:solidFill>
                  <a:schemeClr val="bg1"/>
                </a:solidFill>
                <a:latin typeface="+mn-lt"/>
              </a:rPr>
              <a:t>RoBERTa</a:t>
            </a:r>
            <a:r>
              <a:rPr lang="es-ES" dirty="0">
                <a:solidFill>
                  <a:schemeClr val="bg1"/>
                </a:solidFill>
                <a:latin typeface="+mn-lt"/>
              </a:rPr>
              <a:t> </a:t>
            </a:r>
            <a:r>
              <a:rPr lang="es-ES" dirty="0" err="1">
                <a:solidFill>
                  <a:schemeClr val="bg1"/>
                </a:solidFill>
                <a:latin typeface="+mn-lt"/>
              </a:rPr>
              <a:t>is</a:t>
            </a:r>
            <a:r>
              <a:rPr lang="es-ES" dirty="0">
                <a:solidFill>
                  <a:schemeClr val="bg1"/>
                </a:solidFill>
                <a:latin typeface="+mn-lt"/>
              </a:rPr>
              <a:t> </a:t>
            </a:r>
            <a:r>
              <a:rPr lang="es-ES" dirty="0" err="1">
                <a:solidFill>
                  <a:schemeClr val="bg1"/>
                </a:solidFill>
                <a:latin typeface="+mn-lt"/>
              </a:rPr>
              <a:t>not</a:t>
            </a:r>
            <a:r>
              <a:rPr lang="es-ES" dirty="0">
                <a:solidFill>
                  <a:schemeClr val="bg1"/>
                </a:solidFill>
                <a:latin typeface="+mn-lt"/>
              </a:rPr>
              <a:t> </a:t>
            </a:r>
            <a:r>
              <a:rPr lang="es-ES" dirty="0" err="1">
                <a:solidFill>
                  <a:schemeClr val="bg1"/>
                </a:solidFill>
                <a:latin typeface="+mn-lt"/>
              </a:rPr>
              <a:t>correct</a:t>
            </a:r>
            <a:endParaRPr lang="es-ES" dirty="0">
              <a:solidFill>
                <a:schemeClr val="bg1"/>
              </a:solidFill>
              <a:latin typeface="+mn-lt"/>
            </a:endParaRPr>
          </a:p>
          <a:p>
            <a:endParaRPr lang="es-ES" dirty="0">
              <a:solidFill>
                <a:schemeClr val="bg1"/>
              </a:solidFill>
              <a:latin typeface="+mn-lt"/>
            </a:endParaRPr>
          </a:p>
          <a:p>
            <a:r>
              <a:rPr lang="es-ES" dirty="0" err="1">
                <a:solidFill>
                  <a:schemeClr val="bg1"/>
                </a:solidFill>
                <a:latin typeface="+mn-lt"/>
              </a:rPr>
              <a:t>Why</a:t>
            </a:r>
            <a:r>
              <a:rPr lang="es-ES" dirty="0">
                <a:solidFill>
                  <a:schemeClr val="bg1"/>
                </a:solidFill>
                <a:latin typeface="+mn-lt"/>
              </a:rPr>
              <a:t> ?</a:t>
            </a:r>
          </a:p>
          <a:p>
            <a:r>
              <a:rPr lang="es-ES" dirty="0" err="1">
                <a:solidFill>
                  <a:schemeClr val="bg1"/>
                </a:solidFill>
                <a:latin typeface="+mn-lt"/>
              </a:rPr>
              <a:t>Two</a:t>
            </a:r>
            <a:r>
              <a:rPr lang="es-ES" dirty="0">
                <a:solidFill>
                  <a:schemeClr val="bg1"/>
                </a:solidFill>
                <a:latin typeface="+mn-lt"/>
              </a:rPr>
              <a:t> </a:t>
            </a:r>
            <a:r>
              <a:rPr lang="es-ES" dirty="0" err="1">
                <a:solidFill>
                  <a:schemeClr val="bg1"/>
                </a:solidFill>
                <a:latin typeface="+mn-lt"/>
              </a:rPr>
              <a:t>reasons</a:t>
            </a:r>
            <a:r>
              <a:rPr lang="es-ES" dirty="0">
                <a:solidFill>
                  <a:schemeClr val="bg1"/>
                </a:solidFill>
                <a:latin typeface="+mn-lt"/>
              </a:rPr>
              <a:t>:</a:t>
            </a:r>
          </a:p>
          <a:p>
            <a:pPr lvl="1"/>
            <a:r>
              <a:rPr lang="es-ES" dirty="0" err="1">
                <a:solidFill>
                  <a:schemeClr val="bg1"/>
                </a:solidFill>
                <a:latin typeface="+mn-lt"/>
              </a:rPr>
              <a:t>Ground</a:t>
            </a:r>
            <a:r>
              <a:rPr lang="es-ES" dirty="0">
                <a:solidFill>
                  <a:schemeClr val="bg1"/>
                </a:solidFill>
                <a:latin typeface="+mn-lt"/>
              </a:rPr>
              <a:t> </a:t>
            </a:r>
            <a:r>
              <a:rPr lang="es-ES" dirty="0" err="1">
                <a:solidFill>
                  <a:schemeClr val="bg1"/>
                </a:solidFill>
                <a:latin typeface="+mn-lt"/>
              </a:rPr>
              <a:t>truths</a:t>
            </a:r>
            <a:r>
              <a:rPr lang="es-ES" dirty="0">
                <a:solidFill>
                  <a:schemeClr val="bg1"/>
                </a:solidFill>
                <a:latin typeface="+mn-lt"/>
              </a:rPr>
              <a:t> are </a:t>
            </a:r>
            <a:r>
              <a:rPr lang="es-ES" dirty="0" err="1">
                <a:solidFill>
                  <a:schemeClr val="bg1"/>
                </a:solidFill>
                <a:latin typeface="+mn-lt"/>
              </a:rPr>
              <a:t>not</a:t>
            </a:r>
            <a:r>
              <a:rPr lang="es-ES" dirty="0">
                <a:solidFill>
                  <a:schemeClr val="bg1"/>
                </a:solidFill>
                <a:latin typeface="+mn-lt"/>
              </a:rPr>
              <a:t> 100% </a:t>
            </a:r>
            <a:r>
              <a:rPr lang="es-ES" dirty="0" err="1">
                <a:solidFill>
                  <a:schemeClr val="bg1"/>
                </a:solidFill>
                <a:latin typeface="+mn-lt"/>
              </a:rPr>
              <a:t>correct</a:t>
            </a:r>
            <a:endParaRPr lang="es-ES" dirty="0">
              <a:solidFill>
                <a:schemeClr val="bg1"/>
              </a:solidFill>
              <a:latin typeface="+mn-lt"/>
            </a:endParaRPr>
          </a:p>
          <a:p>
            <a:pPr lvl="1"/>
            <a:r>
              <a:rPr lang="es-ES" dirty="0">
                <a:solidFill>
                  <a:schemeClr val="bg1"/>
                </a:solidFill>
                <a:latin typeface="+mn-lt"/>
              </a:rPr>
              <a:t>F1 </a:t>
            </a:r>
            <a:r>
              <a:rPr lang="es-ES" dirty="0" err="1">
                <a:solidFill>
                  <a:schemeClr val="bg1"/>
                </a:solidFill>
                <a:latin typeface="+mn-lt"/>
              </a:rPr>
              <a:t>fails</a:t>
            </a:r>
            <a:r>
              <a:rPr lang="es-ES" dirty="0">
                <a:solidFill>
                  <a:schemeClr val="bg1"/>
                </a:solidFill>
                <a:latin typeface="+mn-lt"/>
              </a:rPr>
              <a:t> </a:t>
            </a:r>
            <a:r>
              <a:rPr lang="es-ES" dirty="0" err="1">
                <a:solidFill>
                  <a:schemeClr val="bg1"/>
                </a:solidFill>
                <a:latin typeface="+mn-lt"/>
              </a:rPr>
              <a:t>to</a:t>
            </a:r>
            <a:r>
              <a:rPr lang="es-ES" dirty="0">
                <a:solidFill>
                  <a:schemeClr val="bg1"/>
                </a:solidFill>
                <a:latin typeface="+mn-lt"/>
              </a:rPr>
              <a:t> </a:t>
            </a:r>
            <a:r>
              <a:rPr lang="es-ES" dirty="0" err="1">
                <a:solidFill>
                  <a:schemeClr val="bg1"/>
                </a:solidFill>
                <a:latin typeface="+mn-lt"/>
              </a:rPr>
              <a:t>indentify</a:t>
            </a:r>
            <a:r>
              <a:rPr lang="es-ES" dirty="0">
                <a:solidFill>
                  <a:schemeClr val="bg1"/>
                </a:solidFill>
                <a:latin typeface="+mn-lt"/>
              </a:rPr>
              <a:t> </a:t>
            </a:r>
            <a:r>
              <a:rPr lang="es-ES" dirty="0" err="1">
                <a:solidFill>
                  <a:schemeClr val="bg1"/>
                </a:solidFill>
                <a:latin typeface="+mn-lt"/>
              </a:rPr>
              <a:t>entity</a:t>
            </a:r>
            <a:r>
              <a:rPr lang="es-ES" dirty="0">
                <a:solidFill>
                  <a:schemeClr val="bg1"/>
                </a:solidFill>
                <a:latin typeface="+mn-lt"/>
              </a:rPr>
              <a:t> </a:t>
            </a:r>
            <a:r>
              <a:rPr lang="es-ES" dirty="0" err="1">
                <a:solidFill>
                  <a:schemeClr val="bg1"/>
                </a:solidFill>
                <a:latin typeface="+mn-lt"/>
              </a:rPr>
              <a:t>semantics</a:t>
            </a:r>
            <a:r>
              <a:rPr lang="es-ES" dirty="0">
                <a:solidFill>
                  <a:schemeClr val="bg1"/>
                </a:solidFill>
                <a:latin typeface="+mn-lt"/>
              </a:rPr>
              <a:t>.</a:t>
            </a:r>
          </a:p>
          <a:p>
            <a:pPr lvl="2"/>
            <a:r>
              <a:rPr lang="es-ES" dirty="0">
                <a:solidFill>
                  <a:schemeClr val="bg1"/>
                </a:solidFill>
                <a:latin typeface="+mn-lt"/>
              </a:rPr>
              <a:t>F1 </a:t>
            </a:r>
            <a:r>
              <a:rPr lang="es-ES" dirty="0" err="1">
                <a:solidFill>
                  <a:schemeClr val="bg1"/>
                </a:solidFill>
                <a:latin typeface="+mn-lt"/>
              </a:rPr>
              <a:t>metric</a:t>
            </a:r>
            <a:r>
              <a:rPr lang="es-ES" dirty="0">
                <a:solidFill>
                  <a:schemeClr val="bg1"/>
                </a:solidFill>
                <a:latin typeface="+mn-lt"/>
              </a:rPr>
              <a:t> </a:t>
            </a:r>
            <a:r>
              <a:rPr lang="es-ES" dirty="0" err="1">
                <a:solidFill>
                  <a:schemeClr val="bg1"/>
                </a:solidFill>
                <a:latin typeface="+mn-lt"/>
              </a:rPr>
              <a:t>fails</a:t>
            </a:r>
            <a:r>
              <a:rPr lang="es-ES" dirty="0">
                <a:solidFill>
                  <a:schemeClr val="bg1"/>
                </a:solidFill>
                <a:latin typeface="+mn-lt"/>
              </a:rPr>
              <a:t> </a:t>
            </a:r>
            <a:r>
              <a:rPr lang="es-ES" dirty="0" err="1">
                <a:solidFill>
                  <a:schemeClr val="bg1"/>
                </a:solidFill>
                <a:latin typeface="+mn-lt"/>
              </a:rPr>
              <a:t>because</a:t>
            </a:r>
            <a:r>
              <a:rPr lang="es-ES" dirty="0">
                <a:solidFill>
                  <a:schemeClr val="bg1"/>
                </a:solidFill>
                <a:latin typeface="+mn-lt"/>
              </a:rPr>
              <a:t> </a:t>
            </a:r>
            <a:r>
              <a:rPr lang="es-ES" dirty="0" err="1">
                <a:solidFill>
                  <a:schemeClr val="bg1"/>
                </a:solidFill>
                <a:latin typeface="+mn-lt"/>
              </a:rPr>
              <a:t>it</a:t>
            </a:r>
            <a:r>
              <a:rPr lang="es-ES" dirty="0">
                <a:solidFill>
                  <a:schemeClr val="bg1"/>
                </a:solidFill>
                <a:latin typeface="+mn-lt"/>
              </a:rPr>
              <a:t> </a:t>
            </a:r>
            <a:r>
              <a:rPr lang="es-ES" dirty="0" err="1">
                <a:solidFill>
                  <a:schemeClr val="bg1"/>
                </a:solidFill>
                <a:latin typeface="+mn-lt"/>
              </a:rPr>
              <a:t>highly</a:t>
            </a:r>
            <a:r>
              <a:rPr lang="es-ES" dirty="0">
                <a:solidFill>
                  <a:schemeClr val="bg1"/>
                </a:solidFill>
                <a:latin typeface="+mn-lt"/>
              </a:rPr>
              <a:t> </a:t>
            </a:r>
            <a:r>
              <a:rPr lang="es-ES" dirty="0" err="1">
                <a:solidFill>
                  <a:schemeClr val="bg1"/>
                </a:solidFill>
                <a:latin typeface="+mn-lt"/>
              </a:rPr>
              <a:t>depends</a:t>
            </a:r>
            <a:r>
              <a:rPr lang="es-ES" dirty="0">
                <a:solidFill>
                  <a:schemeClr val="bg1"/>
                </a:solidFill>
                <a:latin typeface="+mn-lt"/>
              </a:rPr>
              <a:t> in </a:t>
            </a:r>
            <a:r>
              <a:rPr lang="es-ES" dirty="0" err="1">
                <a:solidFill>
                  <a:schemeClr val="bg1"/>
                </a:solidFill>
                <a:latin typeface="+mn-lt"/>
              </a:rPr>
              <a:t>ground</a:t>
            </a:r>
            <a:r>
              <a:rPr lang="es-ES" dirty="0">
                <a:solidFill>
                  <a:schemeClr val="bg1"/>
                </a:solidFill>
                <a:latin typeface="+mn-lt"/>
              </a:rPr>
              <a:t> </a:t>
            </a:r>
            <a:r>
              <a:rPr lang="es-ES" dirty="0" err="1">
                <a:solidFill>
                  <a:schemeClr val="bg1"/>
                </a:solidFill>
                <a:latin typeface="+mn-lt"/>
              </a:rPr>
              <a:t>truth</a:t>
            </a:r>
            <a:endParaRPr lang="es-ES" dirty="0">
              <a:solidFill>
                <a:schemeClr val="bg1"/>
              </a:solidFill>
              <a:latin typeface="+mn-lt"/>
            </a:endParaRPr>
          </a:p>
          <a:p>
            <a:r>
              <a:rPr lang="es-ES" dirty="0" err="1">
                <a:solidFill>
                  <a:schemeClr val="bg1"/>
                </a:solidFill>
                <a:latin typeface="+mn-lt"/>
              </a:rPr>
              <a:t>Is</a:t>
            </a:r>
            <a:r>
              <a:rPr lang="es-ES" dirty="0">
                <a:solidFill>
                  <a:schemeClr val="bg1"/>
                </a:solidFill>
                <a:latin typeface="+mn-lt"/>
              </a:rPr>
              <a:t> T5 ‘s </a:t>
            </a:r>
            <a:r>
              <a:rPr lang="es-ES" dirty="0" err="1">
                <a:solidFill>
                  <a:schemeClr val="bg1"/>
                </a:solidFill>
                <a:latin typeface="+mn-lt"/>
              </a:rPr>
              <a:t>answer</a:t>
            </a:r>
            <a:r>
              <a:rPr lang="es-ES" dirty="0">
                <a:solidFill>
                  <a:schemeClr val="bg1"/>
                </a:solidFill>
                <a:latin typeface="+mn-lt"/>
              </a:rPr>
              <a:t> </a:t>
            </a:r>
            <a:r>
              <a:rPr lang="es-ES" dirty="0" err="1">
                <a:solidFill>
                  <a:schemeClr val="bg1"/>
                </a:solidFill>
                <a:latin typeface="+mn-lt"/>
              </a:rPr>
              <a:t>better</a:t>
            </a:r>
            <a:r>
              <a:rPr lang="es-ES" dirty="0">
                <a:solidFill>
                  <a:schemeClr val="bg1"/>
                </a:solidFill>
                <a:latin typeface="+mn-lt"/>
              </a:rPr>
              <a:t> </a:t>
            </a:r>
            <a:r>
              <a:rPr lang="es-ES" dirty="0" err="1">
                <a:solidFill>
                  <a:schemeClr val="bg1"/>
                </a:solidFill>
                <a:latin typeface="+mn-lt"/>
              </a:rPr>
              <a:t>than</a:t>
            </a:r>
            <a:r>
              <a:rPr lang="es-ES" dirty="0">
                <a:solidFill>
                  <a:schemeClr val="bg1"/>
                </a:solidFill>
                <a:latin typeface="+mn-lt"/>
              </a:rPr>
              <a:t> </a:t>
            </a:r>
            <a:r>
              <a:rPr lang="es-ES" dirty="0" err="1">
                <a:solidFill>
                  <a:schemeClr val="bg1"/>
                </a:solidFill>
                <a:latin typeface="+mn-lt"/>
              </a:rPr>
              <a:t>RoBERTa’s</a:t>
            </a:r>
            <a:r>
              <a:rPr lang="es-ES" dirty="0">
                <a:solidFill>
                  <a:schemeClr val="bg1"/>
                </a:solidFill>
                <a:latin typeface="+mn-lt"/>
              </a:rPr>
              <a:t>? </a:t>
            </a:r>
          </a:p>
          <a:p>
            <a:pPr lvl="1"/>
            <a:r>
              <a:rPr lang="es-ES" dirty="0" err="1">
                <a:solidFill>
                  <a:schemeClr val="bg1"/>
                </a:solidFill>
                <a:latin typeface="+mn-lt"/>
              </a:rPr>
              <a:t>We</a:t>
            </a:r>
            <a:r>
              <a:rPr lang="es-ES" dirty="0">
                <a:solidFill>
                  <a:schemeClr val="bg1"/>
                </a:solidFill>
                <a:latin typeface="+mn-lt"/>
              </a:rPr>
              <a:t> can argue </a:t>
            </a:r>
            <a:r>
              <a:rPr lang="es-ES" dirty="0" err="1">
                <a:solidFill>
                  <a:schemeClr val="bg1"/>
                </a:solidFill>
                <a:latin typeface="+mn-lt"/>
              </a:rPr>
              <a:t>that</a:t>
            </a:r>
            <a:endParaRPr lang="es-ES" dirty="0">
              <a:solidFill>
                <a:schemeClr val="bg1"/>
              </a:solidFill>
              <a:latin typeface="+mn-lt"/>
            </a:endParaRPr>
          </a:p>
          <a:p>
            <a:pPr lvl="1"/>
            <a:r>
              <a:rPr lang="es-ES" dirty="0">
                <a:solidFill>
                  <a:schemeClr val="bg1"/>
                </a:solidFill>
                <a:latin typeface="+mn-lt"/>
              </a:rPr>
              <a:t>F1 </a:t>
            </a:r>
            <a:r>
              <a:rPr lang="es-ES" dirty="0" err="1">
                <a:solidFill>
                  <a:schemeClr val="bg1"/>
                </a:solidFill>
                <a:latin typeface="+mn-lt"/>
              </a:rPr>
              <a:t>metric</a:t>
            </a:r>
            <a:r>
              <a:rPr lang="es-ES" dirty="0">
                <a:solidFill>
                  <a:schemeClr val="bg1"/>
                </a:solidFill>
                <a:latin typeface="+mn-lt"/>
              </a:rPr>
              <a:t> </a:t>
            </a:r>
            <a:r>
              <a:rPr lang="es-ES" dirty="0" err="1">
                <a:solidFill>
                  <a:schemeClr val="bg1"/>
                </a:solidFill>
                <a:latin typeface="+mn-lt"/>
              </a:rPr>
              <a:t>does</a:t>
            </a:r>
            <a:r>
              <a:rPr lang="es-ES" dirty="0">
                <a:solidFill>
                  <a:schemeClr val="bg1"/>
                </a:solidFill>
                <a:latin typeface="+mn-lt"/>
              </a:rPr>
              <a:t> </a:t>
            </a:r>
            <a:r>
              <a:rPr lang="es-ES" dirty="0" err="1">
                <a:solidFill>
                  <a:schemeClr val="bg1"/>
                </a:solidFill>
                <a:latin typeface="+mn-lt"/>
              </a:rPr>
              <a:t>indeed</a:t>
            </a:r>
            <a:r>
              <a:rPr lang="es-ES" dirty="0">
                <a:solidFill>
                  <a:schemeClr val="bg1"/>
                </a:solidFill>
                <a:latin typeface="+mn-lt"/>
              </a:rPr>
              <a:t> </a:t>
            </a:r>
            <a:r>
              <a:rPr lang="es-ES" dirty="0" err="1">
                <a:solidFill>
                  <a:schemeClr val="bg1"/>
                </a:solidFill>
                <a:latin typeface="+mn-lt"/>
              </a:rPr>
              <a:t>reflect</a:t>
            </a:r>
            <a:r>
              <a:rPr lang="es-ES" dirty="0">
                <a:solidFill>
                  <a:schemeClr val="bg1"/>
                </a:solidFill>
                <a:latin typeface="+mn-lt"/>
              </a:rPr>
              <a:t> </a:t>
            </a:r>
            <a:r>
              <a:rPr lang="es-ES" dirty="0" err="1">
                <a:solidFill>
                  <a:schemeClr val="bg1"/>
                </a:solidFill>
                <a:latin typeface="+mn-lt"/>
              </a:rPr>
              <a:t>this</a:t>
            </a:r>
            <a:r>
              <a:rPr lang="es-ES" dirty="0">
                <a:solidFill>
                  <a:schemeClr val="bg1"/>
                </a:solidFill>
                <a:latin typeface="+mn-lt"/>
              </a:rPr>
              <a:t> </a:t>
            </a:r>
            <a:r>
              <a:rPr lang="es-ES" dirty="0" err="1">
                <a:solidFill>
                  <a:schemeClr val="bg1"/>
                </a:solidFill>
                <a:latin typeface="+mn-lt"/>
              </a:rPr>
              <a:t>difference</a:t>
            </a:r>
            <a:r>
              <a:rPr lang="es-ES" dirty="0">
                <a:solidFill>
                  <a:schemeClr val="bg1"/>
                </a:solidFill>
                <a:latin typeface="+mn-lt"/>
              </a:rPr>
              <a:t> </a:t>
            </a:r>
          </a:p>
          <a:p>
            <a:pPr lvl="1"/>
            <a:endParaRPr lang="es-ES" dirty="0">
              <a:solidFill>
                <a:schemeClr val="bg1"/>
              </a:solidFill>
              <a:latin typeface="+mn-lt"/>
            </a:endParaRPr>
          </a:p>
          <a:p>
            <a:pPr lvl="1"/>
            <a:endParaRPr lang="es-ES" dirty="0">
              <a:solidFill>
                <a:schemeClr val="bg1"/>
              </a:solidFill>
              <a:latin typeface="+mn-lt"/>
            </a:endParaRPr>
          </a:p>
          <a:p>
            <a:pPr lvl="1"/>
            <a:r>
              <a:rPr lang="es-ES" dirty="0">
                <a:solidFill>
                  <a:schemeClr val="bg1"/>
                </a:solidFill>
                <a:latin typeface="+mn-lt"/>
              </a:rPr>
              <a:t>				</a:t>
            </a:r>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27</a:t>
            </a:fld>
            <a:endParaRPr lang="es-ES"/>
          </a:p>
        </p:txBody>
      </p:sp>
    </p:spTree>
    <p:extLst>
      <p:ext uri="{BB962C8B-B14F-4D97-AF65-F5344CB8AC3E}">
        <p14:creationId xmlns:p14="http://schemas.microsoft.com/office/powerpoint/2010/main" val="3954941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Example from the </a:t>
            </a:r>
            <a:r>
              <a:rPr lang="en-US" dirty="0" err="1"/>
              <a:t>RelationExtraction</a:t>
            </a:r>
            <a:r>
              <a:rPr lang="en-US" dirty="0"/>
              <a:t> subset in the test split.</a:t>
            </a:r>
            <a:endParaRPr lang="es-ES" dirty="0">
              <a:solidFill>
                <a:schemeClr val="bg1"/>
              </a:solidFill>
              <a:latin typeface="+mn-lt"/>
            </a:endParaRPr>
          </a:p>
          <a:p>
            <a:pPr lvl="1"/>
            <a:endParaRPr lang="es-ES" dirty="0">
              <a:solidFill>
                <a:schemeClr val="bg1"/>
              </a:solidFill>
              <a:latin typeface="+mn-lt"/>
            </a:endParaRPr>
          </a:p>
          <a:p>
            <a:pPr lvl="1"/>
            <a:r>
              <a:rPr lang="es-ES" dirty="0">
                <a:solidFill>
                  <a:schemeClr val="bg1"/>
                </a:solidFill>
                <a:latin typeface="+mn-lt"/>
              </a:rPr>
              <a:t>				</a:t>
            </a:r>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28</a:t>
            </a:fld>
            <a:endParaRPr lang="es-ES"/>
          </a:p>
        </p:txBody>
      </p:sp>
    </p:spTree>
    <p:extLst>
      <p:ext uri="{BB962C8B-B14F-4D97-AF65-F5344CB8AC3E}">
        <p14:creationId xmlns:p14="http://schemas.microsoft.com/office/powerpoint/2010/main" val="2618628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Example from the </a:t>
            </a:r>
            <a:r>
              <a:rPr lang="en-US" dirty="0" err="1"/>
              <a:t>TextBookQA</a:t>
            </a:r>
            <a:r>
              <a:rPr lang="en-US" dirty="0"/>
              <a:t> subset in the test split. </a:t>
            </a:r>
            <a:endParaRPr lang="es-ES" dirty="0">
              <a:solidFill>
                <a:schemeClr val="bg1"/>
              </a:solidFill>
              <a:latin typeface="+mn-lt"/>
            </a:endParaRPr>
          </a:p>
          <a:p>
            <a:pPr lvl="1"/>
            <a:endParaRPr lang="es-ES" dirty="0">
              <a:solidFill>
                <a:schemeClr val="bg1"/>
              </a:solidFill>
              <a:latin typeface="+mn-lt"/>
            </a:endParaRPr>
          </a:p>
          <a:p>
            <a:pPr lvl="1"/>
            <a:r>
              <a:rPr lang="es-ES" dirty="0">
                <a:solidFill>
                  <a:schemeClr val="bg1"/>
                </a:solidFill>
                <a:latin typeface="+mn-lt"/>
              </a:rPr>
              <a:t>				</a:t>
            </a:r>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29</a:t>
            </a:fld>
            <a:endParaRPr lang="es-ES"/>
          </a:p>
        </p:txBody>
      </p:sp>
    </p:spTree>
    <p:extLst>
      <p:ext uri="{BB962C8B-B14F-4D97-AF65-F5344CB8AC3E}">
        <p14:creationId xmlns:p14="http://schemas.microsoft.com/office/powerpoint/2010/main" val="1169100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30</a:t>
            </a:fld>
            <a:endParaRPr lang="es-ES"/>
          </a:p>
        </p:txBody>
      </p:sp>
    </p:spTree>
    <p:extLst>
      <p:ext uri="{BB962C8B-B14F-4D97-AF65-F5344CB8AC3E}">
        <p14:creationId xmlns:p14="http://schemas.microsoft.com/office/powerpoint/2010/main" val="3886601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3</a:t>
            </a:fld>
            <a:endParaRPr lang="es-ES"/>
          </a:p>
        </p:txBody>
      </p:sp>
    </p:spTree>
    <p:extLst>
      <p:ext uri="{BB962C8B-B14F-4D97-AF65-F5344CB8AC3E}">
        <p14:creationId xmlns:p14="http://schemas.microsoft.com/office/powerpoint/2010/main" val="1313510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31</a:t>
            </a:fld>
            <a:endParaRPr lang="es-ES"/>
          </a:p>
        </p:txBody>
      </p:sp>
    </p:spTree>
    <p:extLst>
      <p:ext uri="{BB962C8B-B14F-4D97-AF65-F5344CB8AC3E}">
        <p14:creationId xmlns:p14="http://schemas.microsoft.com/office/powerpoint/2010/main" val="1405237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Conclusions: </a:t>
            </a:r>
            <a:r>
              <a:rPr lang="en-US" sz="1200" dirty="0">
                <a:latin typeface="+mn-lt"/>
              </a:rPr>
              <a:t>Pre-processing, formatting and tokenization is important. (</a:t>
            </a:r>
            <a:r>
              <a:rPr lang="en-US" sz="1200" dirty="0" err="1">
                <a:latin typeface="+mn-lt"/>
              </a:rPr>
              <a:t>esta</a:t>
            </a:r>
            <a:r>
              <a:rPr lang="en-US" sz="1200" dirty="0">
                <a:latin typeface="+mn-lt"/>
              </a:rPr>
              <a:t> </a:t>
            </a:r>
            <a:r>
              <a:rPr lang="en-US" sz="1200" dirty="0" err="1">
                <a:latin typeface="+mn-lt"/>
              </a:rPr>
              <a:t>igual</a:t>
            </a:r>
            <a:r>
              <a:rPr lang="en-US" sz="1200" dirty="0">
                <a:latin typeface="+mn-lt"/>
              </a:rPr>
              <a:t> se </a:t>
            </a:r>
            <a:r>
              <a:rPr lang="en-US" sz="1200" dirty="0" err="1">
                <a:latin typeface="+mn-lt"/>
              </a:rPr>
              <a:t>va</a:t>
            </a:r>
            <a:r>
              <a:rPr lang="en-US" sz="1200" dirty="0">
                <a:latin typeface="+mn-lt"/>
              </a:rPr>
              <a:t> al </a:t>
            </a:r>
            <a:r>
              <a:rPr lang="en-US" sz="1200" dirty="0" err="1">
                <a:latin typeface="+mn-lt"/>
              </a:rPr>
              <a:t>traste</a:t>
            </a:r>
            <a:r>
              <a:rPr lang="en-US" sz="1200" dirty="0">
                <a:latin typeface="+mn-lt"/>
              </a:rPr>
              <a:t>)</a:t>
            </a:r>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32</a:t>
            </a:fld>
            <a:endParaRPr lang="es-ES"/>
          </a:p>
        </p:txBody>
      </p:sp>
    </p:spTree>
    <p:extLst>
      <p:ext uri="{BB962C8B-B14F-4D97-AF65-F5344CB8AC3E}">
        <p14:creationId xmlns:p14="http://schemas.microsoft.com/office/powerpoint/2010/main" val="1363676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33</a:t>
            </a:fld>
            <a:endParaRPr lang="es-ES"/>
          </a:p>
        </p:txBody>
      </p:sp>
    </p:spTree>
    <p:extLst>
      <p:ext uri="{BB962C8B-B14F-4D97-AF65-F5344CB8AC3E}">
        <p14:creationId xmlns:p14="http://schemas.microsoft.com/office/powerpoint/2010/main" val="1311601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34</a:t>
            </a:fld>
            <a:endParaRPr lang="es-ES"/>
          </a:p>
        </p:txBody>
      </p:sp>
    </p:spTree>
    <p:extLst>
      <p:ext uri="{BB962C8B-B14F-4D97-AF65-F5344CB8AC3E}">
        <p14:creationId xmlns:p14="http://schemas.microsoft.com/office/powerpoint/2010/main" val="258709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4</a:t>
            </a:fld>
            <a:endParaRPr lang="es-ES"/>
          </a:p>
        </p:txBody>
      </p:sp>
    </p:spTree>
    <p:extLst>
      <p:ext uri="{BB962C8B-B14F-4D97-AF65-F5344CB8AC3E}">
        <p14:creationId xmlns:p14="http://schemas.microsoft.com/office/powerpoint/2010/main" val="700610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5</a:t>
            </a:fld>
            <a:endParaRPr lang="es-ES"/>
          </a:p>
        </p:txBody>
      </p:sp>
    </p:spTree>
    <p:extLst>
      <p:ext uri="{BB962C8B-B14F-4D97-AF65-F5344CB8AC3E}">
        <p14:creationId xmlns:p14="http://schemas.microsoft.com/office/powerpoint/2010/main" val="1702852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1950s </a:t>
            </a:r>
            <a:r>
              <a:rPr lang="es-ES" dirty="0" err="1"/>
              <a:t>symbolic</a:t>
            </a:r>
            <a:r>
              <a:rPr lang="es-ES" dirty="0"/>
              <a:t> NLP</a:t>
            </a:r>
          </a:p>
          <a:p>
            <a:endParaRPr lang="es-ES" dirty="0"/>
          </a:p>
          <a:p>
            <a:r>
              <a:rPr lang="es-ES" dirty="0" err="1"/>
              <a:t>context</a:t>
            </a:r>
            <a:r>
              <a:rPr lang="es-ES" dirty="0"/>
              <a:t>-free </a:t>
            </a:r>
            <a:r>
              <a:rPr lang="es-ES" dirty="0" err="1"/>
              <a:t>grammars</a:t>
            </a:r>
            <a:endParaRPr lang="es-ES" dirty="0"/>
          </a:p>
          <a:p>
            <a:r>
              <a:rPr lang="es-ES" dirty="0"/>
              <a:t>regular </a:t>
            </a:r>
            <a:r>
              <a:rPr lang="es-ES" dirty="0" err="1"/>
              <a:t>expression</a:t>
            </a:r>
            <a:r>
              <a:rPr lang="es-ES" dirty="0"/>
              <a:t> </a:t>
            </a:r>
            <a:r>
              <a:rPr lang="es-ES" dirty="0" err="1"/>
              <a:t>syntax</a:t>
            </a:r>
            <a:endParaRPr lang="es-ES" dirty="0"/>
          </a:p>
          <a:p>
            <a:endParaRPr lang="es-ES" dirty="0"/>
          </a:p>
          <a:p>
            <a:r>
              <a:rPr lang="es-ES" dirty="0" err="1"/>
              <a:t>lexers</a:t>
            </a:r>
            <a:endParaRPr lang="es-ES" dirty="0"/>
          </a:p>
          <a:p>
            <a:r>
              <a:rPr lang="es-ES" dirty="0" err="1"/>
              <a:t>parsers</a:t>
            </a:r>
            <a:endParaRPr lang="es-ES" dirty="0"/>
          </a:p>
          <a:p>
            <a:endParaRPr lang="es-ES" dirty="0"/>
          </a:p>
          <a:p>
            <a:endParaRPr lang="es-ES" dirty="0"/>
          </a:p>
          <a:p>
            <a:r>
              <a:rPr lang="es-ES" dirty="0"/>
              <a:t>1980s </a:t>
            </a:r>
            <a:r>
              <a:rPr lang="es-ES" dirty="0" err="1"/>
              <a:t>statisical</a:t>
            </a:r>
            <a:r>
              <a:rPr lang="es-ES" dirty="0"/>
              <a:t> </a:t>
            </a:r>
            <a:r>
              <a:rPr lang="es-ES" dirty="0" err="1"/>
              <a:t>nlp</a:t>
            </a:r>
            <a:endParaRPr lang="es-ES" dirty="0"/>
          </a:p>
          <a:p>
            <a:endParaRPr lang="es-ES" dirty="0"/>
          </a:p>
          <a:p>
            <a:r>
              <a:rPr lang="es-ES" dirty="0"/>
              <a:t>N-</a:t>
            </a:r>
            <a:r>
              <a:rPr lang="es-ES" dirty="0" err="1"/>
              <a:t>gram</a:t>
            </a:r>
            <a:r>
              <a:rPr lang="es-ES" dirty="0"/>
              <a:t> </a:t>
            </a:r>
            <a:r>
              <a:rPr lang="es-ES" dirty="0" err="1"/>
              <a:t>word</a:t>
            </a:r>
            <a:r>
              <a:rPr lang="es-ES" dirty="0"/>
              <a:t> </a:t>
            </a:r>
            <a:r>
              <a:rPr lang="es-ES" dirty="0" err="1"/>
              <a:t>models</a:t>
            </a:r>
            <a:endParaRPr lang="es-ES" dirty="0"/>
          </a:p>
          <a:p>
            <a:endParaRPr lang="es-ES" dirty="0"/>
          </a:p>
          <a:p>
            <a:endParaRPr lang="es-ES" dirty="0"/>
          </a:p>
          <a:p>
            <a:r>
              <a:rPr lang="es-ES" dirty="0"/>
              <a:t>2000 neural </a:t>
            </a:r>
            <a:r>
              <a:rPr lang="es-ES" dirty="0" err="1"/>
              <a:t>nlp</a:t>
            </a:r>
            <a:endParaRPr lang="es-ES" dirty="0"/>
          </a:p>
          <a:p>
            <a:endParaRPr lang="es-ES" dirty="0"/>
          </a:p>
          <a:p>
            <a:r>
              <a:rPr lang="es-ES" dirty="0" err="1"/>
              <a:t>Feedforward</a:t>
            </a:r>
            <a:r>
              <a:rPr lang="es-ES" dirty="0"/>
              <a:t> Neural Network </a:t>
            </a:r>
          </a:p>
          <a:p>
            <a:r>
              <a:rPr lang="es-ES" dirty="0" err="1"/>
              <a:t>Recurrent</a:t>
            </a:r>
            <a:r>
              <a:rPr lang="es-ES" dirty="0"/>
              <a:t> Neural Network</a:t>
            </a:r>
          </a:p>
          <a:p>
            <a:endParaRPr lang="es-ES" dirty="0"/>
          </a:p>
          <a:p>
            <a:endParaRPr lang="es-ES" dirty="0"/>
          </a:p>
          <a:p>
            <a:r>
              <a:rPr lang="es-ES" dirty="0"/>
              <a:t>2017  </a:t>
            </a:r>
            <a:r>
              <a:rPr lang="es-ES" dirty="0" err="1"/>
              <a:t>paper</a:t>
            </a:r>
            <a:r>
              <a:rPr lang="es-ES" dirty="0"/>
              <a:t> </a:t>
            </a:r>
            <a:r>
              <a:rPr lang="es-ES" dirty="0" err="1"/>
              <a:t>Attention</a:t>
            </a:r>
            <a:r>
              <a:rPr lang="es-ES" dirty="0"/>
              <a:t> </a:t>
            </a:r>
            <a:r>
              <a:rPr lang="es-ES" dirty="0" err="1"/>
              <a:t>is</a:t>
            </a:r>
            <a:r>
              <a:rPr lang="es-ES" dirty="0"/>
              <a:t> </a:t>
            </a:r>
            <a:r>
              <a:rPr lang="es-ES" dirty="0" err="1"/>
              <a:t>All</a:t>
            </a:r>
            <a:r>
              <a:rPr lang="es-ES" dirty="0"/>
              <a:t> </a:t>
            </a:r>
            <a:r>
              <a:rPr lang="es-ES" dirty="0" err="1"/>
              <a:t>You</a:t>
            </a:r>
            <a:r>
              <a:rPr lang="es-ES" dirty="0"/>
              <a:t> </a:t>
            </a:r>
            <a:r>
              <a:rPr lang="es-ES" dirty="0" err="1"/>
              <a:t>Need</a:t>
            </a:r>
            <a:endParaRPr lang="es-ES" dirty="0"/>
          </a:p>
          <a:p>
            <a:r>
              <a:rPr lang="es-ES" dirty="0" err="1"/>
              <a:t>Transformer</a:t>
            </a:r>
            <a:r>
              <a:rPr lang="es-ES" dirty="0"/>
              <a:t> </a:t>
            </a:r>
            <a:r>
              <a:rPr lang="es-ES" dirty="0" err="1"/>
              <a:t>architecture</a:t>
            </a:r>
            <a:endParaRPr lang="es-ES" dirty="0"/>
          </a:p>
          <a:p>
            <a:endParaRPr lang="es-ES" dirty="0"/>
          </a:p>
          <a:p>
            <a:r>
              <a:rPr lang="es-ES" dirty="0"/>
              <a:t>GPT, BERT, </a:t>
            </a:r>
            <a:r>
              <a:rPr lang="es-ES" dirty="0" err="1"/>
              <a:t>LLaMA</a:t>
            </a:r>
            <a:r>
              <a:rPr lang="es-ES" dirty="0"/>
              <a:t>, T5</a:t>
            </a:r>
          </a:p>
        </p:txBody>
      </p:sp>
      <p:sp>
        <p:nvSpPr>
          <p:cNvPr id="4" name="Marcador de número de diapositiva 3"/>
          <p:cNvSpPr>
            <a:spLocks noGrp="1"/>
          </p:cNvSpPr>
          <p:nvPr>
            <p:ph type="sldNum" sz="quarter" idx="5"/>
          </p:nvPr>
        </p:nvSpPr>
        <p:spPr/>
        <p:txBody>
          <a:bodyPr/>
          <a:lstStyle/>
          <a:p>
            <a:fld id="{9E6792CC-5743-431D-B333-368CB0DBB71F}" type="slidenum">
              <a:rPr lang="es-ES" smtClean="0"/>
              <a:t>6</a:t>
            </a:fld>
            <a:endParaRPr lang="es-ES"/>
          </a:p>
        </p:txBody>
      </p:sp>
    </p:spTree>
    <p:extLst>
      <p:ext uri="{BB962C8B-B14F-4D97-AF65-F5344CB8AC3E}">
        <p14:creationId xmlns:p14="http://schemas.microsoft.com/office/powerpoint/2010/main" val="1496407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transformer relies on the multi head attention mechanism and feedforward neural networks.</a:t>
            </a:r>
          </a:p>
          <a:p>
            <a:r>
              <a:rPr lang="en-US" dirty="0"/>
              <a:t>Encoder to the right, decoder to the left. The magic happens in the internal layers, where the attention is computed with the Query, Key, Value matrices.</a:t>
            </a:r>
          </a:p>
          <a:p>
            <a:endParaRPr lang="en-US" dirty="0"/>
          </a:p>
          <a:p>
            <a:r>
              <a:rPr lang="en-US" dirty="0"/>
              <a:t>Attention is the importance that each token has with every other token in the sequence. It allows to represent relations among tokens that shape the language understanding.</a:t>
            </a:r>
          </a:p>
          <a:p>
            <a:r>
              <a:rPr lang="en-US" dirty="0"/>
              <a:t>This attention is computed in different heads, thus generating richer interpretations of the language.</a:t>
            </a:r>
          </a:p>
          <a:p>
            <a:endParaRPr lang="en-US" dirty="0"/>
          </a:p>
          <a:p>
            <a:r>
              <a:rPr lang="en-US" dirty="0"/>
              <a:t>---</a:t>
            </a:r>
          </a:p>
          <a:p>
            <a:r>
              <a:rPr lang="en-US" dirty="0"/>
              <a:t>1 o 2 min</a:t>
            </a:r>
          </a:p>
          <a:p>
            <a:r>
              <a:rPr lang="en-US" dirty="0"/>
              <a:t>Ver </a:t>
            </a:r>
            <a:r>
              <a:rPr lang="en-US" dirty="0">
                <a:hlinkClick r:id="rId3"/>
              </a:rPr>
              <a:t>https://jalammar.github.io/illustrated-transformer/</a:t>
            </a:r>
            <a:r>
              <a:rPr lang="en-US" dirty="0"/>
              <a:t> </a:t>
            </a:r>
            <a:endParaRPr lang="es-ES" dirty="0"/>
          </a:p>
          <a:p>
            <a:endParaRPr lang="es-ES" dirty="0">
              <a:hlinkClick r:id="rId4"/>
            </a:endParaRPr>
          </a:p>
          <a:p>
            <a:r>
              <a:rPr lang="es-ES" dirty="0"/>
              <a:t>https://magazine.sebastianraschka.com/p/understanding-encoder-and-decoder</a:t>
            </a:r>
          </a:p>
          <a:p>
            <a:endParaRPr lang="es-ES" dirty="0"/>
          </a:p>
          <a:p>
            <a:r>
              <a:rPr lang="es-ES" altLang="ko-KR" dirty="0"/>
              <a:t>https://velog.io/@jiyoung/Transformer-%EA%B5%AC%ED%98%84%ED%95%98%EA%B3%A0-%EC%9D%B4%ED%95%B4%ED%95%98%EA%B8%B02</a:t>
            </a:r>
          </a:p>
          <a:p>
            <a:endParaRPr lang="es-ES" dirty="0"/>
          </a:p>
          <a:p>
            <a:r>
              <a:rPr lang="es-ES" dirty="0"/>
              <a:t>Zoom in !!  https://www.researchgate.net/figure/Encoder-decoder-architecture-of-the-Transformer-developed-by-Vaswani-et-al-28_fig1_355339249 </a:t>
            </a:r>
          </a:p>
          <a:p>
            <a:r>
              <a:rPr lang="es-ES" dirty="0"/>
              <a:t>https://arxiv.org/abs/1706.03762</a:t>
            </a:r>
          </a:p>
          <a:p>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7</a:t>
            </a:fld>
            <a:endParaRPr lang="es-ES"/>
          </a:p>
        </p:txBody>
      </p:sp>
    </p:spTree>
    <p:extLst>
      <p:ext uri="{BB962C8B-B14F-4D97-AF65-F5344CB8AC3E}">
        <p14:creationId xmlns:p14="http://schemas.microsoft.com/office/powerpoint/2010/main" val="332769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1 o 2 min</a:t>
            </a:r>
          </a:p>
          <a:p>
            <a:r>
              <a:rPr lang="en-US" dirty="0"/>
              <a:t>Ver </a:t>
            </a:r>
            <a:r>
              <a:rPr lang="en-US" dirty="0">
                <a:hlinkClick r:id="rId3"/>
              </a:rPr>
              <a:t>https://jalammar.github.io/illustrated-transformer/</a:t>
            </a:r>
            <a:r>
              <a:rPr lang="en-US" dirty="0"/>
              <a:t> </a:t>
            </a:r>
            <a:endParaRPr lang="es-ES" dirty="0"/>
          </a:p>
          <a:p>
            <a:endParaRPr lang="es-ES" dirty="0">
              <a:hlinkClick r:id="rId4"/>
            </a:endParaRPr>
          </a:p>
          <a:p>
            <a:r>
              <a:rPr lang="es-ES" dirty="0"/>
              <a:t>https://magazine.sebastianraschka.com/p/understanding-encoder-and-decoder</a:t>
            </a:r>
          </a:p>
          <a:p>
            <a:endParaRPr lang="es-ES" dirty="0"/>
          </a:p>
          <a:p>
            <a:r>
              <a:rPr lang="es-ES" altLang="ko-KR" dirty="0"/>
              <a:t>https://velog.io/@jiyoung/Transformer-%EA%B5%AC%ED%98%84%ED%95%98%EA%B3%A0-%EC%9D%B4%ED%95%B4%ED%95%98%EA%B8%B02</a:t>
            </a:r>
            <a:endParaRPr lang="es-ES" dirty="0"/>
          </a:p>
        </p:txBody>
      </p:sp>
      <p:sp>
        <p:nvSpPr>
          <p:cNvPr id="4" name="Marcador de número de diapositiva 3"/>
          <p:cNvSpPr>
            <a:spLocks noGrp="1"/>
          </p:cNvSpPr>
          <p:nvPr>
            <p:ph type="sldNum" sz="quarter" idx="5"/>
          </p:nvPr>
        </p:nvSpPr>
        <p:spPr/>
        <p:txBody>
          <a:bodyPr/>
          <a:lstStyle/>
          <a:p>
            <a:fld id="{9E6792CC-5743-431D-B333-368CB0DBB71F}" type="slidenum">
              <a:rPr lang="es-ES" smtClean="0"/>
              <a:t>8</a:t>
            </a:fld>
            <a:endParaRPr lang="es-ES"/>
          </a:p>
        </p:txBody>
      </p:sp>
    </p:spTree>
    <p:extLst>
      <p:ext uri="{BB962C8B-B14F-4D97-AF65-F5344CB8AC3E}">
        <p14:creationId xmlns:p14="http://schemas.microsoft.com/office/powerpoint/2010/main" val="3784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https://zhuanlan.zhihu.com/p/637918341 https://pic4.zhimg.com/v2-daa30b7f64e7e661622e284fcd22330f_r.jpg</a:t>
            </a:r>
          </a:p>
        </p:txBody>
      </p:sp>
      <p:sp>
        <p:nvSpPr>
          <p:cNvPr id="4" name="Marcador de número de diapositiva 3"/>
          <p:cNvSpPr>
            <a:spLocks noGrp="1"/>
          </p:cNvSpPr>
          <p:nvPr>
            <p:ph type="sldNum" sz="quarter" idx="5"/>
          </p:nvPr>
        </p:nvSpPr>
        <p:spPr/>
        <p:txBody>
          <a:bodyPr/>
          <a:lstStyle/>
          <a:p>
            <a:fld id="{9E6792CC-5743-431D-B333-368CB0DBB71F}" type="slidenum">
              <a:rPr lang="es-ES" smtClean="0"/>
              <a:t>10</a:t>
            </a:fld>
            <a:endParaRPr lang="es-ES"/>
          </a:p>
        </p:txBody>
      </p:sp>
    </p:spTree>
    <p:extLst>
      <p:ext uri="{BB962C8B-B14F-4D97-AF65-F5344CB8AC3E}">
        <p14:creationId xmlns:p14="http://schemas.microsoft.com/office/powerpoint/2010/main" val="4004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0" name="Google Shape;10;p2"/>
          <p:cNvSpPr txBox="1">
            <a:spLocks noGrp="1"/>
          </p:cNvSpPr>
          <p:nvPr>
            <p:ph type="ctrTitle"/>
          </p:nvPr>
        </p:nvSpPr>
        <p:spPr>
          <a:xfrm>
            <a:off x="950967" y="766167"/>
            <a:ext cx="5805600" cy="2060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3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s-ES" dirty="0"/>
              <a:t>Haga clic para modificar el estilo de título del patrón</a:t>
            </a:r>
            <a:endParaRPr dirty="0"/>
          </a:p>
        </p:txBody>
      </p:sp>
      <p:sp>
        <p:nvSpPr>
          <p:cNvPr id="11" name="Google Shape;11;p2"/>
          <p:cNvSpPr txBox="1">
            <a:spLocks noGrp="1"/>
          </p:cNvSpPr>
          <p:nvPr>
            <p:ph type="subTitle" idx="1"/>
          </p:nvPr>
        </p:nvSpPr>
        <p:spPr>
          <a:xfrm>
            <a:off x="950967" y="2979200"/>
            <a:ext cx="2648000" cy="899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s-ES"/>
              <a:t>Haga clic para modificar el estilo de subtítulo del patrón</a:t>
            </a:r>
            <a:endParaRPr/>
          </a:p>
        </p:txBody>
      </p:sp>
    </p:spTree>
    <p:extLst>
      <p:ext uri="{BB962C8B-B14F-4D97-AF65-F5344CB8AC3E}">
        <p14:creationId xmlns:p14="http://schemas.microsoft.com/office/powerpoint/2010/main" val="2391093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1"/>
        <p:cNvGrpSpPr/>
        <p:nvPr/>
      </p:nvGrpSpPr>
      <p:grpSpPr>
        <a:xfrm>
          <a:off x="0" y="0"/>
          <a:ext cx="0" cy="0"/>
          <a:chOff x="0" y="0"/>
          <a:chExt cx="0" cy="0"/>
        </a:xfrm>
      </p:grpSpPr>
      <p:pic>
        <p:nvPicPr>
          <p:cNvPr id="62" name="Google Shape;62;p11"/>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63" name="Google Shape;63;p11"/>
          <p:cNvSpPr txBox="1">
            <a:spLocks noGrp="1"/>
          </p:cNvSpPr>
          <p:nvPr>
            <p:ph type="title" hasCustomPrompt="1"/>
          </p:nvPr>
        </p:nvSpPr>
        <p:spPr>
          <a:xfrm>
            <a:off x="950967" y="876333"/>
            <a:ext cx="6015600" cy="13220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667"/>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rPr dirty="0"/>
              <a:t>xx%</a:t>
            </a:r>
          </a:p>
        </p:txBody>
      </p:sp>
      <p:sp>
        <p:nvSpPr>
          <p:cNvPr id="64" name="Google Shape;64;p11"/>
          <p:cNvSpPr txBox="1">
            <a:spLocks noGrp="1"/>
          </p:cNvSpPr>
          <p:nvPr>
            <p:ph type="subTitle" idx="1"/>
          </p:nvPr>
        </p:nvSpPr>
        <p:spPr>
          <a:xfrm>
            <a:off x="950967" y="2309800"/>
            <a:ext cx="3696800" cy="82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s-ES" dirty="0"/>
              <a:t>Haga clic para modificar el estilo de subtítulo del patrón</a:t>
            </a:r>
            <a:endParaRPr dirty="0"/>
          </a:p>
        </p:txBody>
      </p:sp>
    </p:spTree>
    <p:extLst>
      <p:ext uri="{BB962C8B-B14F-4D97-AF65-F5344CB8AC3E}">
        <p14:creationId xmlns:p14="http://schemas.microsoft.com/office/powerpoint/2010/main" val="1850629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extLst>
      <p:ext uri="{BB962C8B-B14F-4D97-AF65-F5344CB8AC3E}">
        <p14:creationId xmlns:p14="http://schemas.microsoft.com/office/powerpoint/2010/main" val="2951737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pic>
        <p:nvPicPr>
          <p:cNvPr id="67" name="Google Shape;67;p13"/>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68" name="Google Shape;68;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69" name="Google Shape;69;p13"/>
          <p:cNvSpPr txBox="1">
            <a:spLocks noGrp="1"/>
          </p:cNvSpPr>
          <p:nvPr>
            <p:ph type="title" idx="2" hasCustomPrompt="1"/>
          </p:nvPr>
        </p:nvSpPr>
        <p:spPr>
          <a:xfrm>
            <a:off x="1103101" y="180769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0" name="Google Shape;70;p13"/>
          <p:cNvSpPr txBox="1">
            <a:spLocks noGrp="1"/>
          </p:cNvSpPr>
          <p:nvPr>
            <p:ph type="title" idx="3" hasCustomPrompt="1"/>
          </p:nvPr>
        </p:nvSpPr>
        <p:spPr>
          <a:xfrm>
            <a:off x="1103101" y="392213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1" name="Google Shape;71;p13"/>
          <p:cNvSpPr txBox="1">
            <a:spLocks noGrp="1"/>
          </p:cNvSpPr>
          <p:nvPr>
            <p:ph type="title" idx="4" hasCustomPrompt="1"/>
          </p:nvPr>
        </p:nvSpPr>
        <p:spPr>
          <a:xfrm>
            <a:off x="4704285" y="180769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2" name="Google Shape;72;p13"/>
          <p:cNvSpPr txBox="1">
            <a:spLocks noGrp="1"/>
          </p:cNvSpPr>
          <p:nvPr>
            <p:ph type="title" idx="5" hasCustomPrompt="1"/>
          </p:nvPr>
        </p:nvSpPr>
        <p:spPr>
          <a:xfrm>
            <a:off x="4704285" y="392213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3" name="Google Shape;73;p13"/>
          <p:cNvSpPr txBox="1">
            <a:spLocks noGrp="1"/>
          </p:cNvSpPr>
          <p:nvPr>
            <p:ph type="title" idx="6" hasCustomPrompt="1"/>
          </p:nvPr>
        </p:nvSpPr>
        <p:spPr>
          <a:xfrm>
            <a:off x="8301168" y="180769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4" name="Google Shape;74;p13"/>
          <p:cNvSpPr txBox="1">
            <a:spLocks noGrp="1"/>
          </p:cNvSpPr>
          <p:nvPr>
            <p:ph type="title" idx="7" hasCustomPrompt="1"/>
          </p:nvPr>
        </p:nvSpPr>
        <p:spPr>
          <a:xfrm>
            <a:off x="8301168" y="3922137"/>
            <a:ext cx="979600" cy="76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5" name="Google Shape;75;p13"/>
          <p:cNvSpPr txBox="1">
            <a:spLocks noGrp="1"/>
          </p:cNvSpPr>
          <p:nvPr>
            <p:ph type="subTitle" idx="1"/>
          </p:nvPr>
        </p:nvSpPr>
        <p:spPr>
          <a:xfrm>
            <a:off x="1103101" y="25499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76" name="Google Shape;76;p13"/>
          <p:cNvSpPr txBox="1">
            <a:spLocks noGrp="1"/>
          </p:cNvSpPr>
          <p:nvPr>
            <p:ph type="subTitle" idx="8"/>
          </p:nvPr>
        </p:nvSpPr>
        <p:spPr>
          <a:xfrm>
            <a:off x="4704285" y="25499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77" name="Google Shape;77;p13"/>
          <p:cNvSpPr txBox="1">
            <a:spLocks noGrp="1"/>
          </p:cNvSpPr>
          <p:nvPr>
            <p:ph type="subTitle" idx="9"/>
          </p:nvPr>
        </p:nvSpPr>
        <p:spPr>
          <a:xfrm>
            <a:off x="8301168" y="25499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78" name="Google Shape;78;p13"/>
          <p:cNvSpPr txBox="1">
            <a:spLocks noGrp="1"/>
          </p:cNvSpPr>
          <p:nvPr>
            <p:ph type="subTitle" idx="13"/>
          </p:nvPr>
        </p:nvSpPr>
        <p:spPr>
          <a:xfrm>
            <a:off x="1103101" y="46644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79" name="Google Shape;79;p13"/>
          <p:cNvSpPr txBox="1">
            <a:spLocks noGrp="1"/>
          </p:cNvSpPr>
          <p:nvPr>
            <p:ph type="subTitle" idx="14"/>
          </p:nvPr>
        </p:nvSpPr>
        <p:spPr>
          <a:xfrm>
            <a:off x="4704285" y="46644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80" name="Google Shape;80;p13"/>
          <p:cNvSpPr txBox="1">
            <a:spLocks noGrp="1"/>
          </p:cNvSpPr>
          <p:nvPr>
            <p:ph type="subTitle" idx="15"/>
          </p:nvPr>
        </p:nvSpPr>
        <p:spPr>
          <a:xfrm>
            <a:off x="8301168" y="4664467"/>
            <a:ext cx="2792000" cy="9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400">
                <a:latin typeface="Cousine"/>
                <a:ea typeface="Cousine"/>
                <a:cs typeface="Cousine"/>
                <a:sym typeface="Cousine"/>
              </a:defRPr>
            </a:lvl1pPr>
            <a:lvl2pPr lvl="1" rtl="0">
              <a:lnSpc>
                <a:spcPct val="100000"/>
              </a:lnSpc>
              <a:spcBef>
                <a:spcPts val="0"/>
              </a:spcBef>
              <a:spcAft>
                <a:spcPts val="0"/>
              </a:spcAft>
              <a:buSzPts val="2400"/>
              <a:buFont typeface="Raleway"/>
              <a:buNone/>
              <a:defRPr sz="3200" b="1">
                <a:latin typeface="Raleway"/>
                <a:ea typeface="Raleway"/>
                <a:cs typeface="Raleway"/>
                <a:sym typeface="Raleway"/>
              </a:defRPr>
            </a:lvl2pPr>
            <a:lvl3pPr lvl="2" rtl="0">
              <a:lnSpc>
                <a:spcPct val="100000"/>
              </a:lnSpc>
              <a:spcBef>
                <a:spcPts val="0"/>
              </a:spcBef>
              <a:spcAft>
                <a:spcPts val="0"/>
              </a:spcAft>
              <a:buSzPts val="2400"/>
              <a:buFont typeface="Raleway"/>
              <a:buNone/>
              <a:defRPr sz="3200" b="1">
                <a:latin typeface="Raleway"/>
                <a:ea typeface="Raleway"/>
                <a:cs typeface="Raleway"/>
                <a:sym typeface="Raleway"/>
              </a:defRPr>
            </a:lvl3pPr>
            <a:lvl4pPr lvl="3" rtl="0">
              <a:lnSpc>
                <a:spcPct val="100000"/>
              </a:lnSpc>
              <a:spcBef>
                <a:spcPts val="0"/>
              </a:spcBef>
              <a:spcAft>
                <a:spcPts val="0"/>
              </a:spcAft>
              <a:buSzPts val="2400"/>
              <a:buFont typeface="Raleway"/>
              <a:buNone/>
              <a:defRPr sz="3200" b="1">
                <a:latin typeface="Raleway"/>
                <a:ea typeface="Raleway"/>
                <a:cs typeface="Raleway"/>
                <a:sym typeface="Raleway"/>
              </a:defRPr>
            </a:lvl4pPr>
            <a:lvl5pPr lvl="4" rtl="0">
              <a:lnSpc>
                <a:spcPct val="100000"/>
              </a:lnSpc>
              <a:spcBef>
                <a:spcPts val="0"/>
              </a:spcBef>
              <a:spcAft>
                <a:spcPts val="0"/>
              </a:spcAft>
              <a:buSzPts val="2400"/>
              <a:buFont typeface="Raleway"/>
              <a:buNone/>
              <a:defRPr sz="3200" b="1">
                <a:latin typeface="Raleway"/>
                <a:ea typeface="Raleway"/>
                <a:cs typeface="Raleway"/>
                <a:sym typeface="Raleway"/>
              </a:defRPr>
            </a:lvl5pPr>
            <a:lvl6pPr lvl="5" rtl="0">
              <a:lnSpc>
                <a:spcPct val="100000"/>
              </a:lnSpc>
              <a:spcBef>
                <a:spcPts val="0"/>
              </a:spcBef>
              <a:spcAft>
                <a:spcPts val="0"/>
              </a:spcAft>
              <a:buSzPts val="2400"/>
              <a:buFont typeface="Raleway"/>
              <a:buNone/>
              <a:defRPr sz="3200" b="1">
                <a:latin typeface="Raleway"/>
                <a:ea typeface="Raleway"/>
                <a:cs typeface="Raleway"/>
                <a:sym typeface="Raleway"/>
              </a:defRPr>
            </a:lvl6pPr>
            <a:lvl7pPr lvl="6" rtl="0">
              <a:lnSpc>
                <a:spcPct val="100000"/>
              </a:lnSpc>
              <a:spcBef>
                <a:spcPts val="0"/>
              </a:spcBef>
              <a:spcAft>
                <a:spcPts val="0"/>
              </a:spcAft>
              <a:buSzPts val="2400"/>
              <a:buFont typeface="Raleway"/>
              <a:buNone/>
              <a:defRPr sz="3200" b="1">
                <a:latin typeface="Raleway"/>
                <a:ea typeface="Raleway"/>
                <a:cs typeface="Raleway"/>
                <a:sym typeface="Raleway"/>
              </a:defRPr>
            </a:lvl7pPr>
            <a:lvl8pPr lvl="7" rtl="0">
              <a:lnSpc>
                <a:spcPct val="100000"/>
              </a:lnSpc>
              <a:spcBef>
                <a:spcPts val="0"/>
              </a:spcBef>
              <a:spcAft>
                <a:spcPts val="0"/>
              </a:spcAft>
              <a:buSzPts val="2400"/>
              <a:buFont typeface="Raleway"/>
              <a:buNone/>
              <a:defRPr sz="3200" b="1">
                <a:latin typeface="Raleway"/>
                <a:ea typeface="Raleway"/>
                <a:cs typeface="Raleway"/>
                <a:sym typeface="Raleway"/>
              </a:defRPr>
            </a:lvl8pPr>
            <a:lvl9pPr lvl="8"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Tree>
    <p:extLst>
      <p:ext uri="{BB962C8B-B14F-4D97-AF65-F5344CB8AC3E}">
        <p14:creationId xmlns:p14="http://schemas.microsoft.com/office/powerpoint/2010/main" val="714055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1"/>
        <p:cNvGrpSpPr/>
        <p:nvPr/>
      </p:nvGrpSpPr>
      <p:grpSpPr>
        <a:xfrm>
          <a:off x="0" y="0"/>
          <a:ext cx="0" cy="0"/>
          <a:chOff x="0" y="0"/>
          <a:chExt cx="0" cy="0"/>
        </a:xfrm>
      </p:grpSpPr>
      <p:pic>
        <p:nvPicPr>
          <p:cNvPr id="82" name="Google Shape;82;p14"/>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83" name="Google Shape;83;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84" name="Google Shape;84;p14"/>
          <p:cNvSpPr txBox="1">
            <a:spLocks noGrp="1"/>
          </p:cNvSpPr>
          <p:nvPr>
            <p:ph type="subTitle" idx="1"/>
          </p:nvPr>
        </p:nvSpPr>
        <p:spPr>
          <a:xfrm>
            <a:off x="960000" y="4040333"/>
            <a:ext cx="2838400" cy="20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85" name="Google Shape;85;p14"/>
          <p:cNvSpPr txBox="1">
            <a:spLocks noGrp="1"/>
          </p:cNvSpPr>
          <p:nvPr>
            <p:ph type="subTitle" idx="2"/>
          </p:nvPr>
        </p:nvSpPr>
        <p:spPr>
          <a:xfrm>
            <a:off x="4504865" y="4040336"/>
            <a:ext cx="2838400" cy="20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86" name="Google Shape;86;p14"/>
          <p:cNvSpPr txBox="1">
            <a:spLocks noGrp="1"/>
          </p:cNvSpPr>
          <p:nvPr>
            <p:ph type="subTitle" idx="3"/>
          </p:nvPr>
        </p:nvSpPr>
        <p:spPr>
          <a:xfrm>
            <a:off x="8041433" y="4040333"/>
            <a:ext cx="2838400" cy="20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87" name="Google Shape;87;p14"/>
          <p:cNvSpPr txBox="1">
            <a:spLocks noGrp="1"/>
          </p:cNvSpPr>
          <p:nvPr>
            <p:ph type="subTitle" idx="4"/>
          </p:nvPr>
        </p:nvSpPr>
        <p:spPr>
          <a:xfrm>
            <a:off x="960000" y="3509867"/>
            <a:ext cx="2838400" cy="59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88" name="Google Shape;88;p14"/>
          <p:cNvSpPr txBox="1">
            <a:spLocks noGrp="1"/>
          </p:cNvSpPr>
          <p:nvPr>
            <p:ph type="subTitle" idx="5"/>
          </p:nvPr>
        </p:nvSpPr>
        <p:spPr>
          <a:xfrm>
            <a:off x="4504865" y="3509867"/>
            <a:ext cx="2838400" cy="59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89" name="Google Shape;89;p14"/>
          <p:cNvSpPr txBox="1">
            <a:spLocks noGrp="1"/>
          </p:cNvSpPr>
          <p:nvPr>
            <p:ph type="subTitle" idx="6"/>
          </p:nvPr>
        </p:nvSpPr>
        <p:spPr>
          <a:xfrm>
            <a:off x="8041433" y="3509867"/>
            <a:ext cx="2838400" cy="59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pic>
        <p:nvPicPr>
          <p:cNvPr id="90" name="Google Shape;90;p14"/>
          <p:cNvPicPr preferRelativeResize="0"/>
          <p:nvPr/>
        </p:nvPicPr>
        <p:blipFill>
          <a:blip r:embed="rId3">
            <a:alphaModFix/>
          </a:blip>
          <a:stretch>
            <a:fillRect/>
          </a:stretch>
        </p:blipFill>
        <p:spPr>
          <a:xfrm>
            <a:off x="11534146" y="921411"/>
            <a:ext cx="280367" cy="646248"/>
          </a:xfrm>
          <a:prstGeom prst="rect">
            <a:avLst/>
          </a:prstGeom>
          <a:noFill/>
          <a:ln>
            <a:noFill/>
          </a:ln>
        </p:spPr>
      </p:pic>
    </p:spTree>
    <p:extLst>
      <p:ext uri="{BB962C8B-B14F-4D97-AF65-F5344CB8AC3E}">
        <p14:creationId xmlns:p14="http://schemas.microsoft.com/office/powerpoint/2010/main" val="3714893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93" name="Google Shape;93;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94" name="Google Shape;94;p15"/>
          <p:cNvSpPr txBox="1">
            <a:spLocks noGrp="1"/>
          </p:cNvSpPr>
          <p:nvPr>
            <p:ph type="subTitle" idx="1"/>
          </p:nvPr>
        </p:nvSpPr>
        <p:spPr>
          <a:xfrm>
            <a:off x="1517491" y="2566967"/>
            <a:ext cx="4057200" cy="11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95" name="Google Shape;95;p15"/>
          <p:cNvSpPr txBox="1">
            <a:spLocks noGrp="1"/>
          </p:cNvSpPr>
          <p:nvPr>
            <p:ph type="subTitle" idx="2"/>
          </p:nvPr>
        </p:nvSpPr>
        <p:spPr>
          <a:xfrm>
            <a:off x="6619559" y="2566967"/>
            <a:ext cx="4057200" cy="11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96" name="Google Shape;96;p15"/>
          <p:cNvSpPr txBox="1">
            <a:spLocks noGrp="1"/>
          </p:cNvSpPr>
          <p:nvPr>
            <p:ph type="subTitle" idx="3"/>
          </p:nvPr>
        </p:nvSpPr>
        <p:spPr>
          <a:xfrm>
            <a:off x="1517491" y="4582433"/>
            <a:ext cx="4057200" cy="11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97" name="Google Shape;97;p15"/>
          <p:cNvSpPr txBox="1">
            <a:spLocks noGrp="1"/>
          </p:cNvSpPr>
          <p:nvPr>
            <p:ph type="subTitle" idx="4"/>
          </p:nvPr>
        </p:nvSpPr>
        <p:spPr>
          <a:xfrm>
            <a:off x="6619559" y="4582433"/>
            <a:ext cx="4057200" cy="11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98" name="Google Shape;98;p15"/>
          <p:cNvSpPr txBox="1">
            <a:spLocks noGrp="1"/>
          </p:cNvSpPr>
          <p:nvPr>
            <p:ph type="subTitle" idx="5"/>
          </p:nvPr>
        </p:nvSpPr>
        <p:spPr>
          <a:xfrm>
            <a:off x="1517491" y="1996300"/>
            <a:ext cx="4057200" cy="58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99" name="Google Shape;99;p15"/>
          <p:cNvSpPr txBox="1">
            <a:spLocks noGrp="1"/>
          </p:cNvSpPr>
          <p:nvPr>
            <p:ph type="subTitle" idx="6"/>
          </p:nvPr>
        </p:nvSpPr>
        <p:spPr>
          <a:xfrm>
            <a:off x="1517491" y="4011900"/>
            <a:ext cx="4057200" cy="58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00" name="Google Shape;100;p15"/>
          <p:cNvSpPr txBox="1">
            <a:spLocks noGrp="1"/>
          </p:cNvSpPr>
          <p:nvPr>
            <p:ph type="subTitle" idx="7"/>
          </p:nvPr>
        </p:nvSpPr>
        <p:spPr>
          <a:xfrm>
            <a:off x="6619524" y="1996300"/>
            <a:ext cx="4057200" cy="58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01" name="Google Shape;101;p15"/>
          <p:cNvSpPr txBox="1">
            <a:spLocks noGrp="1"/>
          </p:cNvSpPr>
          <p:nvPr>
            <p:ph type="subTitle" idx="8"/>
          </p:nvPr>
        </p:nvSpPr>
        <p:spPr>
          <a:xfrm>
            <a:off x="6619524" y="4011900"/>
            <a:ext cx="4057200" cy="58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grpSp>
        <p:nvGrpSpPr>
          <p:cNvPr id="102" name="Google Shape;102;p15"/>
          <p:cNvGrpSpPr/>
          <p:nvPr/>
        </p:nvGrpSpPr>
        <p:grpSpPr>
          <a:xfrm>
            <a:off x="309426" y="5257901"/>
            <a:ext cx="11755524" cy="1230600"/>
            <a:chOff x="232069" y="3943426"/>
            <a:chExt cx="8816643" cy="922950"/>
          </a:xfrm>
        </p:grpSpPr>
        <p:grpSp>
          <p:nvGrpSpPr>
            <p:cNvPr id="103" name="Google Shape;103;p15"/>
            <p:cNvGrpSpPr/>
            <p:nvPr/>
          </p:nvGrpSpPr>
          <p:grpSpPr>
            <a:xfrm>
              <a:off x="8026451" y="3943426"/>
              <a:ext cx="1022261" cy="922950"/>
              <a:chOff x="8026451" y="3943426"/>
              <a:chExt cx="1022261" cy="922950"/>
            </a:xfrm>
          </p:grpSpPr>
          <p:pic>
            <p:nvPicPr>
              <p:cNvPr id="104" name="Google Shape;104;p15"/>
              <p:cNvPicPr preferRelativeResize="0"/>
              <p:nvPr/>
            </p:nvPicPr>
            <p:blipFill>
              <a:blip r:embed="rId3">
                <a:alphaModFix/>
              </a:blip>
              <a:stretch>
                <a:fillRect/>
              </a:stretch>
            </p:blipFill>
            <p:spPr>
              <a:xfrm>
                <a:off x="8712612" y="3943426"/>
                <a:ext cx="336100" cy="307729"/>
              </a:xfrm>
              <a:prstGeom prst="rect">
                <a:avLst/>
              </a:prstGeom>
              <a:noFill/>
              <a:ln>
                <a:noFill/>
              </a:ln>
            </p:spPr>
          </p:pic>
          <p:pic>
            <p:nvPicPr>
              <p:cNvPr id="105" name="Google Shape;105;p15"/>
              <p:cNvPicPr preferRelativeResize="0"/>
              <p:nvPr/>
            </p:nvPicPr>
            <p:blipFill>
              <a:blip r:embed="rId4">
                <a:alphaModFix/>
              </a:blip>
              <a:stretch>
                <a:fillRect/>
              </a:stretch>
            </p:blipFill>
            <p:spPr>
              <a:xfrm>
                <a:off x="8026451" y="4251150"/>
                <a:ext cx="622900" cy="615225"/>
              </a:xfrm>
              <a:prstGeom prst="rect">
                <a:avLst/>
              </a:prstGeom>
              <a:noFill/>
              <a:ln>
                <a:noFill/>
              </a:ln>
            </p:spPr>
          </p:pic>
        </p:grpSp>
        <p:pic>
          <p:nvPicPr>
            <p:cNvPr id="106" name="Google Shape;106;p15"/>
            <p:cNvPicPr preferRelativeResize="0"/>
            <p:nvPr/>
          </p:nvPicPr>
          <p:blipFill>
            <a:blip r:embed="rId5">
              <a:alphaModFix/>
            </a:blip>
            <a:stretch>
              <a:fillRect/>
            </a:stretch>
          </p:blipFill>
          <p:spPr>
            <a:xfrm>
              <a:off x="232069" y="4102996"/>
              <a:ext cx="581306" cy="572700"/>
            </a:xfrm>
            <a:prstGeom prst="rect">
              <a:avLst/>
            </a:prstGeom>
            <a:noFill/>
            <a:ln>
              <a:noFill/>
            </a:ln>
          </p:spPr>
        </p:pic>
      </p:grpSp>
    </p:spTree>
    <p:extLst>
      <p:ext uri="{BB962C8B-B14F-4D97-AF65-F5344CB8AC3E}">
        <p14:creationId xmlns:p14="http://schemas.microsoft.com/office/powerpoint/2010/main" val="1437959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7"/>
        <p:cNvGrpSpPr/>
        <p:nvPr/>
      </p:nvGrpSpPr>
      <p:grpSpPr>
        <a:xfrm>
          <a:off x="0" y="0"/>
          <a:ext cx="0" cy="0"/>
          <a:chOff x="0" y="0"/>
          <a:chExt cx="0" cy="0"/>
        </a:xfrm>
      </p:grpSpPr>
      <p:pic>
        <p:nvPicPr>
          <p:cNvPr id="108" name="Google Shape;108;p16"/>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09" name="Google Shape;109;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110" name="Google Shape;110;p16"/>
          <p:cNvSpPr txBox="1">
            <a:spLocks noGrp="1"/>
          </p:cNvSpPr>
          <p:nvPr>
            <p:ph type="subTitle" idx="1"/>
          </p:nvPr>
        </p:nvSpPr>
        <p:spPr>
          <a:xfrm>
            <a:off x="1700777" y="2187989"/>
            <a:ext cx="38284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1" name="Google Shape;111;p16"/>
          <p:cNvSpPr txBox="1">
            <a:spLocks noGrp="1"/>
          </p:cNvSpPr>
          <p:nvPr>
            <p:ph type="subTitle" idx="2"/>
          </p:nvPr>
        </p:nvSpPr>
        <p:spPr>
          <a:xfrm>
            <a:off x="1700777" y="3694121"/>
            <a:ext cx="38300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2" name="Google Shape;112;p16"/>
          <p:cNvSpPr txBox="1">
            <a:spLocks noGrp="1"/>
          </p:cNvSpPr>
          <p:nvPr>
            <p:ph type="subTitle" idx="3"/>
          </p:nvPr>
        </p:nvSpPr>
        <p:spPr>
          <a:xfrm>
            <a:off x="1700777" y="5204599"/>
            <a:ext cx="38284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3" name="Google Shape;113;p16"/>
          <p:cNvSpPr txBox="1">
            <a:spLocks noGrp="1"/>
          </p:cNvSpPr>
          <p:nvPr>
            <p:ph type="subTitle" idx="4"/>
          </p:nvPr>
        </p:nvSpPr>
        <p:spPr>
          <a:xfrm>
            <a:off x="6665977" y="3698469"/>
            <a:ext cx="38300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4" name="Google Shape;114;p16"/>
          <p:cNvSpPr txBox="1">
            <a:spLocks noGrp="1"/>
          </p:cNvSpPr>
          <p:nvPr>
            <p:ph type="subTitle" idx="5"/>
          </p:nvPr>
        </p:nvSpPr>
        <p:spPr>
          <a:xfrm>
            <a:off x="6665977" y="2187989"/>
            <a:ext cx="38300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5" name="Google Shape;115;p16"/>
          <p:cNvSpPr txBox="1">
            <a:spLocks noGrp="1"/>
          </p:cNvSpPr>
          <p:nvPr>
            <p:ph type="subTitle" idx="6"/>
          </p:nvPr>
        </p:nvSpPr>
        <p:spPr>
          <a:xfrm>
            <a:off x="6665977" y="5204600"/>
            <a:ext cx="3830000" cy="8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16" name="Google Shape;116;p16"/>
          <p:cNvSpPr txBox="1">
            <a:spLocks noGrp="1"/>
          </p:cNvSpPr>
          <p:nvPr>
            <p:ph type="subTitle" idx="7"/>
          </p:nvPr>
        </p:nvSpPr>
        <p:spPr>
          <a:xfrm>
            <a:off x="1700777" y="1698900"/>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17" name="Google Shape;117;p16"/>
          <p:cNvSpPr txBox="1">
            <a:spLocks noGrp="1"/>
          </p:cNvSpPr>
          <p:nvPr>
            <p:ph type="subTitle" idx="8"/>
          </p:nvPr>
        </p:nvSpPr>
        <p:spPr>
          <a:xfrm>
            <a:off x="1700777" y="3205029"/>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Cousine"/>
                <a:ea typeface="Cousine"/>
                <a:cs typeface="Cousine"/>
                <a:sym typeface="Cousine"/>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18" name="Google Shape;118;p16"/>
          <p:cNvSpPr txBox="1">
            <a:spLocks noGrp="1"/>
          </p:cNvSpPr>
          <p:nvPr>
            <p:ph type="subTitle" idx="9"/>
          </p:nvPr>
        </p:nvSpPr>
        <p:spPr>
          <a:xfrm>
            <a:off x="6665977" y="1698900"/>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19" name="Google Shape;119;p16"/>
          <p:cNvSpPr txBox="1">
            <a:spLocks noGrp="1"/>
          </p:cNvSpPr>
          <p:nvPr>
            <p:ph type="subTitle" idx="13"/>
          </p:nvPr>
        </p:nvSpPr>
        <p:spPr>
          <a:xfrm>
            <a:off x="1700777" y="4711179"/>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20" name="Google Shape;120;p16"/>
          <p:cNvSpPr txBox="1">
            <a:spLocks noGrp="1"/>
          </p:cNvSpPr>
          <p:nvPr>
            <p:ph type="subTitle" idx="14"/>
          </p:nvPr>
        </p:nvSpPr>
        <p:spPr>
          <a:xfrm>
            <a:off x="6665977" y="3205048"/>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121" name="Google Shape;121;p16"/>
          <p:cNvSpPr txBox="1">
            <a:spLocks noGrp="1"/>
          </p:cNvSpPr>
          <p:nvPr>
            <p:ph type="subTitle" idx="15"/>
          </p:nvPr>
        </p:nvSpPr>
        <p:spPr>
          <a:xfrm>
            <a:off x="6665977" y="4711180"/>
            <a:ext cx="3830000" cy="58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Tree>
    <p:extLst>
      <p:ext uri="{BB962C8B-B14F-4D97-AF65-F5344CB8AC3E}">
        <p14:creationId xmlns:p14="http://schemas.microsoft.com/office/powerpoint/2010/main" val="2887177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2"/>
        <p:cNvGrpSpPr/>
        <p:nvPr/>
      </p:nvGrpSpPr>
      <p:grpSpPr>
        <a:xfrm>
          <a:off x="0" y="0"/>
          <a:ext cx="0" cy="0"/>
          <a:chOff x="0" y="0"/>
          <a:chExt cx="0" cy="0"/>
        </a:xfrm>
      </p:grpSpPr>
      <p:pic>
        <p:nvPicPr>
          <p:cNvPr id="123" name="Google Shape;123;p17"/>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24" name="Google Shape;124;p17"/>
          <p:cNvSpPr txBox="1">
            <a:spLocks noGrp="1"/>
          </p:cNvSpPr>
          <p:nvPr>
            <p:ph type="title" hasCustomPrompt="1"/>
          </p:nvPr>
        </p:nvSpPr>
        <p:spPr>
          <a:xfrm>
            <a:off x="6584151" y="2682777"/>
            <a:ext cx="46568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5" name="Google Shape;125;p17"/>
          <p:cNvSpPr txBox="1">
            <a:spLocks noGrp="1"/>
          </p:cNvSpPr>
          <p:nvPr>
            <p:ph type="subTitle" idx="1"/>
          </p:nvPr>
        </p:nvSpPr>
        <p:spPr>
          <a:xfrm>
            <a:off x="6584167" y="3715644"/>
            <a:ext cx="4656800" cy="4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867"/>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s-ES"/>
              <a:t>Haga clic para modificar el estilo de subtítulo del patrón</a:t>
            </a:r>
            <a:endParaRPr/>
          </a:p>
        </p:txBody>
      </p:sp>
      <p:sp>
        <p:nvSpPr>
          <p:cNvPr id="126" name="Google Shape;126;p17"/>
          <p:cNvSpPr txBox="1">
            <a:spLocks noGrp="1"/>
          </p:cNvSpPr>
          <p:nvPr>
            <p:ph type="title" idx="2" hasCustomPrompt="1"/>
          </p:nvPr>
        </p:nvSpPr>
        <p:spPr>
          <a:xfrm>
            <a:off x="6584167" y="766164"/>
            <a:ext cx="46568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7" name="Google Shape;127;p17"/>
          <p:cNvSpPr txBox="1">
            <a:spLocks noGrp="1"/>
          </p:cNvSpPr>
          <p:nvPr>
            <p:ph type="subTitle" idx="3"/>
          </p:nvPr>
        </p:nvSpPr>
        <p:spPr>
          <a:xfrm>
            <a:off x="6584167" y="1799415"/>
            <a:ext cx="4656800" cy="4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867"/>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s-ES"/>
              <a:t>Haga clic para modificar el estilo de subtítulo del patrón</a:t>
            </a:r>
            <a:endParaRPr/>
          </a:p>
        </p:txBody>
      </p:sp>
      <p:sp>
        <p:nvSpPr>
          <p:cNvPr id="128" name="Google Shape;128;p17"/>
          <p:cNvSpPr txBox="1">
            <a:spLocks noGrp="1"/>
          </p:cNvSpPr>
          <p:nvPr>
            <p:ph type="title" idx="4" hasCustomPrompt="1"/>
          </p:nvPr>
        </p:nvSpPr>
        <p:spPr>
          <a:xfrm>
            <a:off x="6584151" y="4599377"/>
            <a:ext cx="4656800" cy="1025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29" name="Google Shape;129;p17"/>
          <p:cNvSpPr txBox="1">
            <a:spLocks noGrp="1"/>
          </p:cNvSpPr>
          <p:nvPr>
            <p:ph type="subTitle" idx="5"/>
          </p:nvPr>
        </p:nvSpPr>
        <p:spPr>
          <a:xfrm>
            <a:off x="6584167" y="5632244"/>
            <a:ext cx="4656800" cy="4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867"/>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s-ES"/>
              <a:t>Haga clic para modificar el estilo de subtítulo del patrón</a:t>
            </a:r>
            <a:endParaRPr/>
          </a:p>
        </p:txBody>
      </p:sp>
    </p:spTree>
    <p:extLst>
      <p:ext uri="{BB962C8B-B14F-4D97-AF65-F5344CB8AC3E}">
        <p14:creationId xmlns:p14="http://schemas.microsoft.com/office/powerpoint/2010/main" val="2216315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userDrawn="1">
  <p:cSld name="Title and text">
    <p:spTree>
      <p:nvGrpSpPr>
        <p:cNvPr id="1" name="Shape 130"/>
        <p:cNvGrpSpPr/>
        <p:nvPr/>
      </p:nvGrpSpPr>
      <p:grpSpPr>
        <a:xfrm>
          <a:off x="0" y="0"/>
          <a:ext cx="0" cy="0"/>
          <a:chOff x="0" y="0"/>
          <a:chExt cx="0" cy="0"/>
        </a:xfrm>
      </p:grpSpPr>
      <p:pic>
        <p:nvPicPr>
          <p:cNvPr id="131" name="Google Shape;131;p18"/>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33" name="Google Shape;133;p18"/>
          <p:cNvSpPr txBox="1">
            <a:spLocks noGrp="1"/>
          </p:cNvSpPr>
          <p:nvPr>
            <p:ph type="body" idx="1"/>
          </p:nvPr>
        </p:nvSpPr>
        <p:spPr>
          <a:xfrm>
            <a:off x="960000" y="1621000"/>
            <a:ext cx="7821200" cy="1808000"/>
          </a:xfrm>
          <a:prstGeom prst="rect">
            <a:avLst/>
          </a:prstGeom>
        </p:spPr>
        <p:txBody>
          <a:bodyPr spcFirstLastPara="1" wrap="square" lIns="91425" tIns="91425" rIns="91425" bIns="91425" anchor="t" anchorCtr="0">
            <a:noAutofit/>
          </a:bodyPr>
          <a:lstStyle>
            <a:lvl1pPr marL="609585" lvl="0" indent="-414856" rtl="0">
              <a:lnSpc>
                <a:spcPct val="100000"/>
              </a:lnSpc>
              <a:spcBef>
                <a:spcPts val="0"/>
              </a:spcBef>
              <a:spcAft>
                <a:spcPts val="0"/>
              </a:spcAft>
              <a:buSzPts val="13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s-ES"/>
              <a:t>Haga clic para modificar los estilos de texto del patrón</a:t>
            </a:r>
          </a:p>
        </p:txBody>
      </p:sp>
      <p:sp>
        <p:nvSpPr>
          <p:cNvPr id="2" name="Título 1">
            <a:extLst>
              <a:ext uri="{FF2B5EF4-FFF2-40B4-BE49-F238E27FC236}">
                <a16:creationId xmlns:a16="http://schemas.microsoft.com/office/drawing/2014/main" id="{DC72298B-E7DB-2C28-D777-FBC5CF09C84B}"/>
              </a:ext>
            </a:extLst>
          </p:cNvPr>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2204459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4"/>
        <p:cNvGrpSpPr/>
        <p:nvPr/>
      </p:nvGrpSpPr>
      <p:grpSpPr>
        <a:xfrm>
          <a:off x="0" y="0"/>
          <a:ext cx="0" cy="0"/>
          <a:chOff x="0" y="0"/>
          <a:chExt cx="0" cy="0"/>
        </a:xfrm>
      </p:grpSpPr>
      <p:pic>
        <p:nvPicPr>
          <p:cNvPr id="135" name="Google Shape;135;p19"/>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36" name="Google Shape;136;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137" name="Google Shape;137;p19"/>
          <p:cNvSpPr txBox="1">
            <a:spLocks noGrp="1"/>
          </p:cNvSpPr>
          <p:nvPr>
            <p:ph type="body" idx="1"/>
          </p:nvPr>
        </p:nvSpPr>
        <p:spPr>
          <a:xfrm>
            <a:off x="960000" y="1802267"/>
            <a:ext cx="7631600" cy="31064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s-ES"/>
              <a:t>Haga clic para modificar los estilos de texto del patrón</a:t>
            </a:r>
          </a:p>
        </p:txBody>
      </p:sp>
      <p:grpSp>
        <p:nvGrpSpPr>
          <p:cNvPr id="138" name="Google Shape;138;p19"/>
          <p:cNvGrpSpPr/>
          <p:nvPr/>
        </p:nvGrpSpPr>
        <p:grpSpPr>
          <a:xfrm>
            <a:off x="11080516" y="1692302"/>
            <a:ext cx="629579" cy="4685724"/>
            <a:chOff x="8310387" y="1269226"/>
            <a:chExt cx="472184" cy="3514293"/>
          </a:xfrm>
        </p:grpSpPr>
        <p:pic>
          <p:nvPicPr>
            <p:cNvPr id="139" name="Google Shape;139;p19"/>
            <p:cNvPicPr preferRelativeResize="0"/>
            <p:nvPr/>
          </p:nvPicPr>
          <p:blipFill>
            <a:blip r:embed="rId3">
              <a:alphaModFix/>
            </a:blip>
            <a:stretch>
              <a:fillRect/>
            </a:stretch>
          </p:blipFill>
          <p:spPr>
            <a:xfrm>
              <a:off x="8310387" y="1269226"/>
              <a:ext cx="336100" cy="307729"/>
            </a:xfrm>
            <a:prstGeom prst="rect">
              <a:avLst/>
            </a:prstGeom>
            <a:noFill/>
            <a:ln>
              <a:noFill/>
            </a:ln>
          </p:spPr>
        </p:pic>
        <p:pic>
          <p:nvPicPr>
            <p:cNvPr id="140" name="Google Shape;140;p19"/>
            <p:cNvPicPr preferRelativeResize="0"/>
            <p:nvPr/>
          </p:nvPicPr>
          <p:blipFill>
            <a:blip r:embed="rId4">
              <a:alphaModFix/>
            </a:blip>
            <a:stretch>
              <a:fillRect/>
            </a:stretch>
          </p:blipFill>
          <p:spPr>
            <a:xfrm>
              <a:off x="8572296" y="4298833"/>
              <a:ext cx="210275" cy="484685"/>
            </a:xfrm>
            <a:prstGeom prst="rect">
              <a:avLst/>
            </a:prstGeom>
            <a:noFill/>
            <a:ln>
              <a:noFill/>
            </a:ln>
          </p:spPr>
        </p:pic>
      </p:grpSp>
    </p:spTree>
    <p:extLst>
      <p:ext uri="{BB962C8B-B14F-4D97-AF65-F5344CB8AC3E}">
        <p14:creationId xmlns:p14="http://schemas.microsoft.com/office/powerpoint/2010/main" val="2682344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41"/>
        <p:cNvGrpSpPr/>
        <p:nvPr/>
      </p:nvGrpSpPr>
      <p:grpSpPr>
        <a:xfrm>
          <a:off x="0" y="0"/>
          <a:ext cx="0" cy="0"/>
          <a:chOff x="0" y="0"/>
          <a:chExt cx="0" cy="0"/>
        </a:xfrm>
      </p:grpSpPr>
      <p:pic>
        <p:nvPicPr>
          <p:cNvPr id="142" name="Google Shape;142;p20"/>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43" name="Google Shape;143;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grpSp>
        <p:nvGrpSpPr>
          <p:cNvPr id="144" name="Google Shape;144;p20"/>
          <p:cNvGrpSpPr/>
          <p:nvPr/>
        </p:nvGrpSpPr>
        <p:grpSpPr>
          <a:xfrm>
            <a:off x="11168692" y="277495"/>
            <a:ext cx="881608" cy="6451148"/>
            <a:chOff x="8376519" y="208121"/>
            <a:chExt cx="661206" cy="4838361"/>
          </a:xfrm>
        </p:grpSpPr>
        <p:grpSp>
          <p:nvGrpSpPr>
            <p:cNvPr id="145" name="Google Shape;145;p20"/>
            <p:cNvGrpSpPr/>
            <p:nvPr/>
          </p:nvGrpSpPr>
          <p:grpSpPr>
            <a:xfrm>
              <a:off x="8491346" y="4162214"/>
              <a:ext cx="546379" cy="884268"/>
              <a:chOff x="8337109" y="153776"/>
              <a:chExt cx="546379" cy="884268"/>
            </a:xfrm>
          </p:grpSpPr>
          <p:pic>
            <p:nvPicPr>
              <p:cNvPr id="146" name="Google Shape;146;p20"/>
              <p:cNvPicPr preferRelativeResize="0"/>
              <p:nvPr/>
            </p:nvPicPr>
            <p:blipFill>
              <a:blip r:embed="rId3">
                <a:alphaModFix/>
              </a:blip>
              <a:stretch>
                <a:fillRect/>
              </a:stretch>
            </p:blipFill>
            <p:spPr>
              <a:xfrm>
                <a:off x="8547387" y="153776"/>
                <a:ext cx="336100" cy="307729"/>
              </a:xfrm>
              <a:prstGeom prst="rect">
                <a:avLst/>
              </a:prstGeom>
              <a:noFill/>
              <a:ln>
                <a:noFill/>
              </a:ln>
            </p:spPr>
          </p:pic>
          <p:pic>
            <p:nvPicPr>
              <p:cNvPr id="147" name="Google Shape;147;p20"/>
              <p:cNvPicPr preferRelativeResize="0"/>
              <p:nvPr/>
            </p:nvPicPr>
            <p:blipFill>
              <a:blip r:embed="rId4">
                <a:alphaModFix/>
              </a:blip>
              <a:stretch>
                <a:fillRect/>
              </a:stretch>
            </p:blipFill>
            <p:spPr>
              <a:xfrm>
                <a:off x="8337109" y="553358"/>
                <a:ext cx="210275" cy="484686"/>
              </a:xfrm>
              <a:prstGeom prst="rect">
                <a:avLst/>
              </a:prstGeom>
              <a:noFill/>
              <a:ln>
                <a:noFill/>
              </a:ln>
            </p:spPr>
          </p:pic>
        </p:grpSp>
        <p:pic>
          <p:nvPicPr>
            <p:cNvPr id="148" name="Google Shape;148;p20"/>
            <p:cNvPicPr preferRelativeResize="0"/>
            <p:nvPr/>
          </p:nvPicPr>
          <p:blipFill>
            <a:blip r:embed="rId5">
              <a:alphaModFix/>
            </a:blip>
            <a:stretch>
              <a:fillRect/>
            </a:stretch>
          </p:blipFill>
          <p:spPr>
            <a:xfrm>
              <a:off x="8376519" y="208121"/>
              <a:ext cx="581306" cy="572700"/>
            </a:xfrm>
            <a:prstGeom prst="rect">
              <a:avLst/>
            </a:prstGeom>
            <a:noFill/>
            <a:ln>
              <a:noFill/>
            </a:ln>
          </p:spPr>
        </p:pic>
      </p:grpSp>
    </p:spTree>
    <p:extLst>
      <p:ext uri="{BB962C8B-B14F-4D97-AF65-F5344CB8AC3E}">
        <p14:creationId xmlns:p14="http://schemas.microsoft.com/office/powerpoint/2010/main" val="3859302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4" name="Google Shape;14;p3"/>
          <p:cNvSpPr txBox="1">
            <a:spLocks noGrp="1"/>
          </p:cNvSpPr>
          <p:nvPr>
            <p:ph type="title"/>
          </p:nvPr>
        </p:nvSpPr>
        <p:spPr>
          <a:xfrm>
            <a:off x="5950567" y="3187917"/>
            <a:ext cx="5290400" cy="1122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50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s-ES"/>
              <a:t>Haga clic para modificar el estilo de título del patrón</a:t>
            </a:r>
            <a:endParaRPr/>
          </a:p>
        </p:txBody>
      </p:sp>
      <p:sp>
        <p:nvSpPr>
          <p:cNvPr id="15" name="Google Shape;15;p3"/>
          <p:cNvSpPr txBox="1">
            <a:spLocks noGrp="1"/>
          </p:cNvSpPr>
          <p:nvPr>
            <p:ph type="title" idx="2" hasCustomPrompt="1"/>
          </p:nvPr>
        </p:nvSpPr>
        <p:spPr>
          <a:xfrm>
            <a:off x="5950567" y="2136484"/>
            <a:ext cx="1647600" cy="105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667"/>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extLst>
      <p:ext uri="{BB962C8B-B14F-4D97-AF65-F5344CB8AC3E}">
        <p14:creationId xmlns:p14="http://schemas.microsoft.com/office/powerpoint/2010/main" val="897964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9"/>
        <p:cNvGrpSpPr/>
        <p:nvPr/>
      </p:nvGrpSpPr>
      <p:grpSpPr>
        <a:xfrm>
          <a:off x="0" y="0"/>
          <a:ext cx="0" cy="0"/>
          <a:chOff x="0" y="0"/>
          <a:chExt cx="0" cy="0"/>
        </a:xfrm>
      </p:grpSpPr>
      <p:pic>
        <p:nvPicPr>
          <p:cNvPr id="150" name="Google Shape;150;p21"/>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51" name="Google Shape;151;p21"/>
          <p:cNvSpPr txBox="1">
            <a:spLocks noGrp="1"/>
          </p:cNvSpPr>
          <p:nvPr>
            <p:ph type="title"/>
          </p:nvPr>
        </p:nvSpPr>
        <p:spPr>
          <a:xfrm>
            <a:off x="996933" y="1225865"/>
            <a:ext cx="5930800" cy="1245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7466"/>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152" name="Google Shape;152;p21"/>
          <p:cNvSpPr txBox="1">
            <a:spLocks noGrp="1"/>
          </p:cNvSpPr>
          <p:nvPr>
            <p:ph type="subTitle" idx="1"/>
          </p:nvPr>
        </p:nvSpPr>
        <p:spPr>
          <a:xfrm>
            <a:off x="996933" y="2351532"/>
            <a:ext cx="59308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153" name="Google Shape;153;p21"/>
          <p:cNvSpPr txBox="1"/>
          <p:nvPr/>
        </p:nvSpPr>
        <p:spPr>
          <a:xfrm>
            <a:off x="996933" y="4815933"/>
            <a:ext cx="5099200" cy="741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b="1">
                <a:solidFill>
                  <a:schemeClr val="lt1"/>
                </a:solidFill>
                <a:latin typeface="Assistant"/>
                <a:ea typeface="Assistant"/>
                <a:cs typeface="Assistant"/>
                <a:sym typeface="Assistant"/>
              </a:rPr>
              <a:t>CREDITS:</a:t>
            </a:r>
            <a:r>
              <a:rPr lang="en" sz="1333">
                <a:solidFill>
                  <a:schemeClr val="lt1"/>
                </a:solidFill>
                <a:latin typeface="Assistant"/>
                <a:ea typeface="Assistant"/>
                <a:cs typeface="Assistant"/>
                <a:sym typeface="Assistant"/>
              </a:rPr>
              <a:t> This presentation template was created by </a:t>
            </a:r>
            <a:r>
              <a:rPr lang="en" sz="1333" b="1" u="sng">
                <a:solidFill>
                  <a:schemeClr val="lt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333">
                <a:solidFill>
                  <a:schemeClr val="lt1"/>
                </a:solidFill>
                <a:latin typeface="Assistant"/>
                <a:ea typeface="Assistant"/>
                <a:cs typeface="Assistant"/>
                <a:sym typeface="Assistant"/>
              </a:rPr>
              <a:t>, and includes icons by </a:t>
            </a:r>
            <a:r>
              <a:rPr lang="en" sz="1333" b="1" u="sng">
                <a:solidFill>
                  <a:schemeClr val="lt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333">
                <a:solidFill>
                  <a:schemeClr val="lt1"/>
                </a:solidFill>
                <a:latin typeface="Assistant"/>
                <a:ea typeface="Assistant"/>
                <a:cs typeface="Assistant"/>
                <a:sym typeface="Assistant"/>
              </a:rPr>
              <a:t>, and infographics &amp; images by </a:t>
            </a:r>
            <a:r>
              <a:rPr lang="en" sz="1333" b="1" u="sng">
                <a:solidFill>
                  <a:schemeClr val="lt1"/>
                </a:solid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r>
              <a:rPr lang="en" sz="1333" u="sng">
                <a:solidFill>
                  <a:schemeClr val="lt1"/>
                </a:solidFill>
                <a:latin typeface="Assistant"/>
                <a:ea typeface="Assistant"/>
                <a:cs typeface="Assistant"/>
                <a:sym typeface="Assistant"/>
              </a:rPr>
              <a:t> </a:t>
            </a:r>
            <a:endParaRPr sz="1333" b="1" u="sng">
              <a:solidFill>
                <a:schemeClr val="lt1"/>
              </a:solidFill>
              <a:latin typeface="Assistant"/>
              <a:ea typeface="Assistant"/>
              <a:cs typeface="Assistant"/>
              <a:sym typeface="Assistant"/>
            </a:endParaRPr>
          </a:p>
        </p:txBody>
      </p:sp>
    </p:spTree>
    <p:extLst>
      <p:ext uri="{BB962C8B-B14F-4D97-AF65-F5344CB8AC3E}">
        <p14:creationId xmlns:p14="http://schemas.microsoft.com/office/powerpoint/2010/main" val="26338778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4"/>
        <p:cNvGrpSpPr/>
        <p:nvPr/>
      </p:nvGrpSpPr>
      <p:grpSpPr>
        <a:xfrm>
          <a:off x="0" y="0"/>
          <a:ext cx="0" cy="0"/>
          <a:chOff x="0" y="0"/>
          <a:chExt cx="0" cy="0"/>
        </a:xfrm>
      </p:grpSpPr>
      <p:pic>
        <p:nvPicPr>
          <p:cNvPr id="155" name="Google Shape;155;p22"/>
          <p:cNvPicPr preferRelativeResize="0"/>
          <p:nvPr/>
        </p:nvPicPr>
        <p:blipFill rotWithShape="1">
          <a:blip r:embed="rId2">
            <a:alphaModFix amt="75000"/>
          </a:blip>
          <a:srcRect/>
          <a:stretch/>
        </p:blipFill>
        <p:spPr>
          <a:xfrm>
            <a:off x="-5" y="0"/>
            <a:ext cx="12192004" cy="6858040"/>
          </a:xfrm>
          <a:prstGeom prst="rect">
            <a:avLst/>
          </a:prstGeom>
          <a:noFill/>
          <a:ln>
            <a:noFill/>
          </a:ln>
        </p:spPr>
      </p:pic>
      <p:grpSp>
        <p:nvGrpSpPr>
          <p:cNvPr id="156" name="Google Shape;156;p22"/>
          <p:cNvGrpSpPr/>
          <p:nvPr/>
        </p:nvGrpSpPr>
        <p:grpSpPr>
          <a:xfrm>
            <a:off x="888100" y="929216"/>
            <a:ext cx="2274237" cy="5352469"/>
            <a:chOff x="513675" y="696912"/>
            <a:chExt cx="1705678" cy="4014352"/>
          </a:xfrm>
        </p:grpSpPr>
        <p:pic>
          <p:nvPicPr>
            <p:cNvPr id="157" name="Google Shape;157;p22"/>
            <p:cNvPicPr preferRelativeResize="0"/>
            <p:nvPr/>
          </p:nvPicPr>
          <p:blipFill>
            <a:blip r:embed="rId3">
              <a:alphaModFix/>
            </a:blip>
            <a:stretch>
              <a:fillRect/>
            </a:stretch>
          </p:blipFill>
          <p:spPr>
            <a:xfrm>
              <a:off x="621222" y="3743852"/>
              <a:ext cx="283032" cy="259144"/>
            </a:xfrm>
            <a:prstGeom prst="rect">
              <a:avLst/>
            </a:prstGeom>
            <a:noFill/>
            <a:ln>
              <a:noFill/>
            </a:ln>
          </p:spPr>
        </p:pic>
        <p:pic>
          <p:nvPicPr>
            <p:cNvPr id="158" name="Google Shape;158;p22"/>
            <p:cNvPicPr preferRelativeResize="0"/>
            <p:nvPr/>
          </p:nvPicPr>
          <p:blipFill>
            <a:blip r:embed="rId4">
              <a:alphaModFix/>
            </a:blip>
            <a:stretch>
              <a:fillRect/>
            </a:stretch>
          </p:blipFill>
          <p:spPr>
            <a:xfrm>
              <a:off x="513675" y="696912"/>
              <a:ext cx="662463" cy="652650"/>
            </a:xfrm>
            <a:prstGeom prst="rect">
              <a:avLst/>
            </a:prstGeom>
            <a:noFill/>
            <a:ln>
              <a:noFill/>
            </a:ln>
          </p:spPr>
        </p:pic>
        <p:pic>
          <p:nvPicPr>
            <p:cNvPr id="159" name="Google Shape;159;p22"/>
            <p:cNvPicPr preferRelativeResize="0"/>
            <p:nvPr/>
          </p:nvPicPr>
          <p:blipFill>
            <a:blip r:embed="rId5">
              <a:alphaModFix/>
            </a:blip>
            <a:stretch>
              <a:fillRect/>
            </a:stretch>
          </p:blipFill>
          <p:spPr>
            <a:xfrm>
              <a:off x="1789378" y="4275589"/>
              <a:ext cx="429975" cy="435675"/>
            </a:xfrm>
            <a:prstGeom prst="rect">
              <a:avLst/>
            </a:prstGeom>
            <a:noFill/>
            <a:ln>
              <a:noFill/>
            </a:ln>
          </p:spPr>
        </p:pic>
      </p:grpSp>
    </p:spTree>
    <p:extLst>
      <p:ext uri="{BB962C8B-B14F-4D97-AF65-F5344CB8AC3E}">
        <p14:creationId xmlns:p14="http://schemas.microsoft.com/office/powerpoint/2010/main" val="3403982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60"/>
        <p:cNvGrpSpPr/>
        <p:nvPr/>
      </p:nvGrpSpPr>
      <p:grpSpPr>
        <a:xfrm>
          <a:off x="0" y="0"/>
          <a:ext cx="0" cy="0"/>
          <a:chOff x="0" y="0"/>
          <a:chExt cx="0" cy="0"/>
        </a:xfrm>
      </p:grpSpPr>
      <p:pic>
        <p:nvPicPr>
          <p:cNvPr id="161" name="Google Shape;161;p23"/>
          <p:cNvPicPr preferRelativeResize="0"/>
          <p:nvPr/>
        </p:nvPicPr>
        <p:blipFill rotWithShape="1">
          <a:blip r:embed="rId2">
            <a:alphaModFix amt="75000"/>
          </a:blip>
          <a:srcRect/>
          <a:stretch/>
        </p:blipFill>
        <p:spPr>
          <a:xfrm>
            <a:off x="-5" y="0"/>
            <a:ext cx="12192004" cy="6858040"/>
          </a:xfrm>
          <a:prstGeom prst="rect">
            <a:avLst/>
          </a:prstGeom>
          <a:noFill/>
          <a:ln>
            <a:noFill/>
          </a:ln>
        </p:spPr>
      </p:pic>
      <p:grpSp>
        <p:nvGrpSpPr>
          <p:cNvPr id="162" name="Google Shape;162;p23"/>
          <p:cNvGrpSpPr/>
          <p:nvPr/>
        </p:nvGrpSpPr>
        <p:grpSpPr>
          <a:xfrm>
            <a:off x="9714795" y="407940"/>
            <a:ext cx="1995300" cy="5970085"/>
            <a:chOff x="7286096" y="305955"/>
            <a:chExt cx="1496475" cy="4477564"/>
          </a:xfrm>
        </p:grpSpPr>
        <p:grpSp>
          <p:nvGrpSpPr>
            <p:cNvPr id="163" name="Google Shape;163;p23"/>
            <p:cNvGrpSpPr/>
            <p:nvPr/>
          </p:nvGrpSpPr>
          <p:grpSpPr>
            <a:xfrm>
              <a:off x="7286096" y="305955"/>
              <a:ext cx="1360391" cy="1271000"/>
              <a:chOff x="7915671" y="3991205"/>
              <a:chExt cx="1360391" cy="1271000"/>
            </a:xfrm>
          </p:grpSpPr>
          <p:pic>
            <p:nvPicPr>
              <p:cNvPr id="164" name="Google Shape;164;p23"/>
              <p:cNvPicPr preferRelativeResize="0"/>
              <p:nvPr/>
            </p:nvPicPr>
            <p:blipFill>
              <a:blip r:embed="rId3">
                <a:alphaModFix/>
              </a:blip>
              <a:stretch>
                <a:fillRect/>
              </a:stretch>
            </p:blipFill>
            <p:spPr>
              <a:xfrm>
                <a:off x="8939962" y="4954476"/>
                <a:ext cx="336100" cy="307729"/>
              </a:xfrm>
              <a:prstGeom prst="rect">
                <a:avLst/>
              </a:prstGeom>
              <a:noFill/>
              <a:ln>
                <a:noFill/>
              </a:ln>
            </p:spPr>
          </p:pic>
          <p:pic>
            <p:nvPicPr>
              <p:cNvPr id="165" name="Google Shape;165;p23"/>
              <p:cNvPicPr preferRelativeResize="0"/>
              <p:nvPr/>
            </p:nvPicPr>
            <p:blipFill>
              <a:blip r:embed="rId4">
                <a:alphaModFix/>
              </a:blip>
              <a:stretch>
                <a:fillRect/>
              </a:stretch>
            </p:blipFill>
            <p:spPr>
              <a:xfrm>
                <a:off x="7915671" y="3991205"/>
                <a:ext cx="886082" cy="875171"/>
              </a:xfrm>
              <a:prstGeom prst="rect">
                <a:avLst/>
              </a:prstGeom>
              <a:noFill/>
              <a:ln>
                <a:noFill/>
              </a:ln>
            </p:spPr>
          </p:pic>
        </p:grpSp>
        <p:grpSp>
          <p:nvGrpSpPr>
            <p:cNvPr id="166" name="Google Shape;166;p23"/>
            <p:cNvGrpSpPr/>
            <p:nvPr/>
          </p:nvGrpSpPr>
          <p:grpSpPr>
            <a:xfrm>
              <a:off x="7997212" y="4083901"/>
              <a:ext cx="785359" cy="699618"/>
              <a:chOff x="8094637" y="636176"/>
              <a:chExt cx="785359" cy="699618"/>
            </a:xfrm>
          </p:grpSpPr>
          <p:pic>
            <p:nvPicPr>
              <p:cNvPr id="167" name="Google Shape;167;p23"/>
              <p:cNvPicPr preferRelativeResize="0"/>
              <p:nvPr/>
            </p:nvPicPr>
            <p:blipFill>
              <a:blip r:embed="rId3">
                <a:alphaModFix/>
              </a:blip>
              <a:stretch>
                <a:fillRect/>
              </a:stretch>
            </p:blipFill>
            <p:spPr>
              <a:xfrm>
                <a:off x="8094637" y="636176"/>
                <a:ext cx="336100" cy="307729"/>
              </a:xfrm>
              <a:prstGeom prst="rect">
                <a:avLst/>
              </a:prstGeom>
              <a:noFill/>
              <a:ln>
                <a:noFill/>
              </a:ln>
            </p:spPr>
          </p:pic>
          <p:pic>
            <p:nvPicPr>
              <p:cNvPr id="168" name="Google Shape;168;p23"/>
              <p:cNvPicPr preferRelativeResize="0"/>
              <p:nvPr/>
            </p:nvPicPr>
            <p:blipFill>
              <a:blip r:embed="rId5">
                <a:alphaModFix/>
              </a:blip>
              <a:stretch>
                <a:fillRect/>
              </a:stretch>
            </p:blipFill>
            <p:spPr>
              <a:xfrm>
                <a:off x="8669721" y="851108"/>
                <a:ext cx="210275" cy="484686"/>
              </a:xfrm>
              <a:prstGeom prst="rect">
                <a:avLst/>
              </a:prstGeom>
              <a:noFill/>
              <a:ln>
                <a:noFill/>
              </a:ln>
            </p:spPr>
          </p:pic>
        </p:grpSp>
      </p:grpSp>
    </p:spTree>
    <p:extLst>
      <p:ext uri="{BB962C8B-B14F-4D97-AF65-F5344CB8AC3E}">
        <p14:creationId xmlns:p14="http://schemas.microsoft.com/office/powerpoint/2010/main" val="729605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2030D9-111E-AE89-FF00-D10B93D4536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50620EE-948F-2980-AE20-02D9730D5E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CBA898D-193B-8135-5EC1-2A5A49A5D95D}"/>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5" name="Marcador de pie de página 4">
            <a:extLst>
              <a:ext uri="{FF2B5EF4-FFF2-40B4-BE49-F238E27FC236}">
                <a16:creationId xmlns:a16="http://schemas.microsoft.com/office/drawing/2014/main" id="{FDD829EF-6723-F134-57A4-701151A4E1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EBD7489-AFAE-47F5-D392-9E013BBCE010}"/>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1829829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74D630-754B-3BB9-06D2-690BA00CA6F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8FBEF62-7CFC-FC39-D630-24D6F7075E3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815AF5A-F6B0-83EF-F19C-48D889B9F80F}"/>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5" name="Marcador de pie de página 4">
            <a:extLst>
              <a:ext uri="{FF2B5EF4-FFF2-40B4-BE49-F238E27FC236}">
                <a16:creationId xmlns:a16="http://schemas.microsoft.com/office/drawing/2014/main" id="{6EF9D12B-07B0-2C81-C7D4-E1C7375EA0D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ABE1827-D901-A87D-CCD7-013E097D0344}"/>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2519796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4293B9-8CD2-01B4-4663-9A921764251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42B5A9A-A89A-C83F-FA1D-D7564D99F3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CFF61C2-2E83-0B03-4F2B-0FF5CE1F8D73}"/>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5" name="Marcador de pie de página 4">
            <a:extLst>
              <a:ext uri="{FF2B5EF4-FFF2-40B4-BE49-F238E27FC236}">
                <a16:creationId xmlns:a16="http://schemas.microsoft.com/office/drawing/2014/main" id="{551AF69B-66E7-5565-A5EF-F5AD2585CFE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E8C1589-259C-0717-751F-0C2BDA887A42}"/>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784826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B9BD20-33E0-39EA-D916-4229F403914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7DF2356-F681-66CE-8142-E90993FD57A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BDB136F-5BAC-A905-1207-1E717054DF2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CE7FD8C-A3C6-9FBC-A432-70938433C395}"/>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6" name="Marcador de pie de página 5">
            <a:extLst>
              <a:ext uri="{FF2B5EF4-FFF2-40B4-BE49-F238E27FC236}">
                <a16:creationId xmlns:a16="http://schemas.microsoft.com/office/drawing/2014/main" id="{4B3AE7A7-6915-C21A-781B-691F0C28E18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1E7D8F4-0615-D096-190B-F5A9EF46386D}"/>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40002008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B1C91-03D9-5ADE-432C-83A8C01FBED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2515E6F-3079-085C-425D-1473BF10B2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EB94898-033C-66CE-0052-6DFCEBF3519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43F0EFA-78D3-50C2-E4B7-0F6A80B4E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D8C387A-C0A7-728D-986D-99B30CA797D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57521D0-53C5-A5F5-F95F-1DA724DDD98D}"/>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8" name="Marcador de pie de página 7">
            <a:extLst>
              <a:ext uri="{FF2B5EF4-FFF2-40B4-BE49-F238E27FC236}">
                <a16:creationId xmlns:a16="http://schemas.microsoft.com/office/drawing/2014/main" id="{2BFE2BC3-F31B-9500-14D0-2E76B204C5A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FBC4F46-A63D-654D-4EF8-04ECD0AEA751}"/>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40015955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05BE-D5BA-FDFA-B5E0-542F9ED6906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444B96C-1000-F164-5237-DE57DF86B3DE}"/>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4" name="Marcador de pie de página 3">
            <a:extLst>
              <a:ext uri="{FF2B5EF4-FFF2-40B4-BE49-F238E27FC236}">
                <a16:creationId xmlns:a16="http://schemas.microsoft.com/office/drawing/2014/main" id="{B7994D13-8598-CDD0-8B3F-9E77E234DC5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3E3EAE2-66E1-0DA9-4298-F060A776311B}"/>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29997934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9285497-3761-D2E5-A121-97592B682140}"/>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3" name="Marcador de pie de página 2">
            <a:extLst>
              <a:ext uri="{FF2B5EF4-FFF2-40B4-BE49-F238E27FC236}">
                <a16:creationId xmlns:a16="http://schemas.microsoft.com/office/drawing/2014/main" id="{85FA043C-3A8F-4447-A4FD-2187E385BB5C}"/>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2615D7B-0DED-8643-CE3E-9C3EE8EA695B}"/>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2331787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pic>
        <p:nvPicPr>
          <p:cNvPr id="17" name="Google Shape;17;p4"/>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18" name="Google Shape;18;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19" name="Google Shape;19;p4"/>
          <p:cNvSpPr txBox="1">
            <a:spLocks noGrp="1"/>
          </p:cNvSpPr>
          <p:nvPr>
            <p:ph type="body" idx="1"/>
          </p:nvPr>
        </p:nvSpPr>
        <p:spPr>
          <a:xfrm>
            <a:off x="960000" y="1540301"/>
            <a:ext cx="10272000" cy="532000"/>
          </a:xfrm>
          <a:prstGeom prst="rect">
            <a:avLst/>
          </a:prstGeom>
        </p:spPr>
        <p:txBody>
          <a:bodyPr spcFirstLastPara="1" wrap="square" lIns="91425" tIns="91425" rIns="91425" bIns="91425" anchor="t" anchorCtr="0">
            <a:noAutofit/>
          </a:bodyPr>
          <a:lstStyle>
            <a:lvl1pPr marL="609585" lvl="0" indent="-406390" algn="ctr"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s-ES"/>
              <a:t>Haga clic para modificar los estilos de texto del patrón</a:t>
            </a:r>
          </a:p>
        </p:txBody>
      </p:sp>
    </p:spTree>
    <p:extLst>
      <p:ext uri="{BB962C8B-B14F-4D97-AF65-F5344CB8AC3E}">
        <p14:creationId xmlns:p14="http://schemas.microsoft.com/office/powerpoint/2010/main" val="2519842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5B7055-5C4A-9D9D-0537-03D63ADFC4F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D6D06A7-13DD-EE24-E070-2A00250A4A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490BE7B-0B19-0A2D-E53B-CC2C2237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39176E-245C-879D-E334-9F728D5BFC0C}"/>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6" name="Marcador de pie de página 5">
            <a:extLst>
              <a:ext uri="{FF2B5EF4-FFF2-40B4-BE49-F238E27FC236}">
                <a16:creationId xmlns:a16="http://schemas.microsoft.com/office/drawing/2014/main" id="{B1A9BD25-41CF-F736-8980-840391F6BB8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8CCCF4B-1E3C-33FD-28F2-C0AD742EE0FF}"/>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10189792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5D60C1-5B14-F3F1-EA6E-8AEB22FA1A7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7F9B1C4-78AF-2830-D863-C8B06EC6C5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6E51098-3D44-C15C-DBCB-4214D31B4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C98B06E-9429-CEDA-1AA9-6864DEB1F1BA}"/>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6" name="Marcador de pie de página 5">
            <a:extLst>
              <a:ext uri="{FF2B5EF4-FFF2-40B4-BE49-F238E27FC236}">
                <a16:creationId xmlns:a16="http://schemas.microsoft.com/office/drawing/2014/main" id="{C4829978-B530-A9E4-AAAD-04110D4460D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E3B7E47-9AEA-106B-09D7-043AFB2C523B}"/>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34895880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C8482-EB7C-36D7-C375-037770B27EF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308CC10-F592-D9F8-1CC7-F19BB990306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7161EFC-0831-C281-A573-8C3996244C45}"/>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5" name="Marcador de pie de página 4">
            <a:extLst>
              <a:ext uri="{FF2B5EF4-FFF2-40B4-BE49-F238E27FC236}">
                <a16:creationId xmlns:a16="http://schemas.microsoft.com/office/drawing/2014/main" id="{457EBA57-73FB-EDCA-8285-55717FD83AF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A7AB287-6F8A-A47A-FBAD-1F1D266306F4}"/>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19456224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1735337-7D82-43BC-1D22-2E815BDBD76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E38E381-E6BB-D06A-4D94-860CAD6B7C8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413369E-041D-104E-2D33-CC9194AE9A4A}"/>
              </a:ext>
            </a:extLst>
          </p:cNvPr>
          <p:cNvSpPr>
            <a:spLocks noGrp="1"/>
          </p:cNvSpPr>
          <p:nvPr>
            <p:ph type="dt" sz="half" idx="10"/>
          </p:nvPr>
        </p:nvSpPr>
        <p:spPr/>
        <p:txBody>
          <a:bodyPr/>
          <a:lstStyle/>
          <a:p>
            <a:fld id="{03CE1854-ECCC-4DE4-A27C-D0591E7EBD78}" type="datetimeFigureOut">
              <a:rPr lang="es-ES" smtClean="0"/>
              <a:t>10/07/2024</a:t>
            </a:fld>
            <a:endParaRPr lang="es-ES"/>
          </a:p>
        </p:txBody>
      </p:sp>
      <p:sp>
        <p:nvSpPr>
          <p:cNvPr id="5" name="Marcador de pie de página 4">
            <a:extLst>
              <a:ext uri="{FF2B5EF4-FFF2-40B4-BE49-F238E27FC236}">
                <a16:creationId xmlns:a16="http://schemas.microsoft.com/office/drawing/2014/main" id="{837E8A23-286A-33CD-2390-D9E88F54DE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4C134D3-4F5D-B04C-AFD2-C283FEFBEC3B}"/>
              </a:ext>
            </a:extLst>
          </p:cNvPr>
          <p:cNvSpPr>
            <a:spLocks noGrp="1"/>
          </p:cNvSpPr>
          <p:nvPr>
            <p:ph type="sldNum" sz="quarter" idx="12"/>
          </p:nvPr>
        </p:nvSpPr>
        <p:spPr/>
        <p:txBody>
          <a:bodyPr/>
          <a:lstStyle/>
          <a:p>
            <a:fld id="{30613360-5DD6-4EAD-8AA8-C46A7995C81E}" type="slidenum">
              <a:rPr lang="es-ES" smtClean="0"/>
              <a:t>‹Nº›</a:t>
            </a:fld>
            <a:endParaRPr lang="es-ES"/>
          </a:p>
        </p:txBody>
      </p:sp>
    </p:spTree>
    <p:extLst>
      <p:ext uri="{BB962C8B-B14F-4D97-AF65-F5344CB8AC3E}">
        <p14:creationId xmlns:p14="http://schemas.microsoft.com/office/powerpoint/2010/main" val="13223197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72"/>
        <p:cNvGrpSpPr/>
        <p:nvPr/>
      </p:nvGrpSpPr>
      <p:grpSpPr>
        <a:xfrm>
          <a:off x="0" y="0"/>
          <a:ext cx="0" cy="0"/>
          <a:chOff x="0" y="0"/>
          <a:chExt cx="0" cy="0"/>
        </a:xfrm>
      </p:grpSpPr>
    </p:spTree>
    <p:extLst>
      <p:ext uri="{BB962C8B-B14F-4D97-AF65-F5344CB8AC3E}">
        <p14:creationId xmlns:p14="http://schemas.microsoft.com/office/powerpoint/2010/main" val="3358689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37881011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3467" y="1911100"/>
            <a:ext cx="6969200" cy="22928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7333">
                <a:solidFill>
                  <a:schemeClr val="lt1"/>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s-ES"/>
              <a:t>Haga clic para modificar el estilo de título del patrón</a:t>
            </a:r>
            <a:endParaRPr/>
          </a:p>
        </p:txBody>
      </p:sp>
      <p:sp>
        <p:nvSpPr>
          <p:cNvPr id="10" name="Google Shape;10;p2"/>
          <p:cNvSpPr txBox="1">
            <a:spLocks noGrp="1"/>
          </p:cNvSpPr>
          <p:nvPr>
            <p:ph type="subTitle" idx="1"/>
          </p:nvPr>
        </p:nvSpPr>
        <p:spPr>
          <a:xfrm>
            <a:off x="953467" y="4288900"/>
            <a:ext cx="6969200" cy="5460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s-ES"/>
              <a:t>Haga clic para modificar el estilo de subtítulo del patrón</a:t>
            </a:r>
            <a:endParaRPr/>
          </a:p>
        </p:txBody>
      </p:sp>
      <p:sp>
        <p:nvSpPr>
          <p:cNvPr id="11" name="Google Shape;11;p2"/>
          <p:cNvSpPr/>
          <p:nvPr/>
        </p:nvSpPr>
        <p:spPr>
          <a:xfrm>
            <a:off x="11966833" y="1190067"/>
            <a:ext cx="891200" cy="89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12;p2"/>
          <p:cNvSpPr/>
          <p:nvPr/>
        </p:nvSpPr>
        <p:spPr>
          <a:xfrm rot="5400000">
            <a:off x="5227800" y="-1015867"/>
            <a:ext cx="2975600" cy="1772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 name="Google Shape;13;p2"/>
          <p:cNvSpPr/>
          <p:nvPr/>
        </p:nvSpPr>
        <p:spPr>
          <a:xfrm rot="10800000">
            <a:off x="7441667" y="5209400"/>
            <a:ext cx="5574400" cy="10868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1090967" y="5904433"/>
            <a:ext cx="322400" cy="322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9146316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430033" y="3031733"/>
            <a:ext cx="5813600" cy="11224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s-ES"/>
              <a:t>Haga clic para modificar el estilo de título del patrón</a:t>
            </a:r>
            <a:endParaRPr/>
          </a:p>
        </p:txBody>
      </p:sp>
      <p:sp>
        <p:nvSpPr>
          <p:cNvPr id="17" name="Google Shape;17;p3"/>
          <p:cNvSpPr txBox="1">
            <a:spLocks noGrp="1"/>
          </p:cNvSpPr>
          <p:nvPr>
            <p:ph type="title" idx="2" hasCustomPrompt="1"/>
          </p:nvPr>
        </p:nvSpPr>
        <p:spPr>
          <a:xfrm>
            <a:off x="1430033" y="2082733"/>
            <a:ext cx="1467600" cy="1269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8" name="Google Shape;18;p3"/>
          <p:cNvSpPr txBox="1">
            <a:spLocks noGrp="1"/>
          </p:cNvSpPr>
          <p:nvPr>
            <p:ph type="subTitle" idx="1"/>
          </p:nvPr>
        </p:nvSpPr>
        <p:spPr>
          <a:xfrm>
            <a:off x="1430033" y="4012667"/>
            <a:ext cx="5813600" cy="59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9" name="Google Shape;19;p3"/>
          <p:cNvSpPr/>
          <p:nvPr/>
        </p:nvSpPr>
        <p:spPr>
          <a:xfrm rot="10800000">
            <a:off x="8610600" y="495433"/>
            <a:ext cx="4954000" cy="78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 name="Google Shape;20;p3"/>
          <p:cNvSpPr/>
          <p:nvPr/>
        </p:nvSpPr>
        <p:spPr>
          <a:xfrm>
            <a:off x="-2081833" y="5751067"/>
            <a:ext cx="4561200" cy="78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2352564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23" name="Google Shape;23;p4"/>
          <p:cNvSpPr txBox="1">
            <a:spLocks noGrp="1"/>
          </p:cNvSpPr>
          <p:nvPr>
            <p:ph type="body" idx="1"/>
          </p:nvPr>
        </p:nvSpPr>
        <p:spPr>
          <a:xfrm>
            <a:off x="960000" y="1536633"/>
            <a:ext cx="10272000" cy="518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s-ES"/>
              <a:t>Haga clic para modificar los estilos de texto del patrón</a:t>
            </a:r>
          </a:p>
        </p:txBody>
      </p:sp>
      <p:sp>
        <p:nvSpPr>
          <p:cNvPr id="24" name="Google Shape;24;p4"/>
          <p:cNvSpPr/>
          <p:nvPr/>
        </p:nvSpPr>
        <p:spPr>
          <a:xfrm>
            <a:off x="-1681967" y="-536033"/>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 name="Google Shape;25;p4"/>
          <p:cNvSpPr/>
          <p:nvPr/>
        </p:nvSpPr>
        <p:spPr>
          <a:xfrm rot="-5400000">
            <a:off x="11036067" y="6079200"/>
            <a:ext cx="2342400" cy="139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 name="Google Shape;26;p4"/>
          <p:cNvSpPr/>
          <p:nvPr/>
        </p:nvSpPr>
        <p:spPr>
          <a:xfrm>
            <a:off x="528333" y="6479733"/>
            <a:ext cx="850400" cy="85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 name="Google Shape;27;p4"/>
          <p:cNvSpPr/>
          <p:nvPr/>
        </p:nvSpPr>
        <p:spPr>
          <a:xfrm>
            <a:off x="11040500" y="515333"/>
            <a:ext cx="396000" cy="396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1157424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5"/>
          <p:cNvSpPr txBox="1">
            <a:spLocks noGrp="1"/>
          </p:cNvSpPr>
          <p:nvPr>
            <p:ph type="subTitle" idx="1"/>
          </p:nvPr>
        </p:nvSpPr>
        <p:spPr>
          <a:xfrm>
            <a:off x="1607800" y="3261967"/>
            <a:ext cx="4103200" cy="951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None/>
              <a:defRPr sz="3200" b="1">
                <a:solidFill>
                  <a:schemeClr val="dk1"/>
                </a:solidFill>
              </a:defRPr>
            </a:lvl1pPr>
            <a:lvl2pPr lvl="1" algn="ctr">
              <a:lnSpc>
                <a:spcPct val="100000"/>
              </a:lnSpc>
              <a:spcBef>
                <a:spcPts val="0"/>
              </a:spcBef>
              <a:spcAft>
                <a:spcPts val="0"/>
              </a:spcAft>
              <a:buClr>
                <a:schemeClr val="dk1"/>
              </a:buClr>
              <a:buSzPts val="2500"/>
              <a:buNone/>
              <a:defRPr sz="3333" b="1">
                <a:solidFill>
                  <a:schemeClr val="dk1"/>
                </a:solidFill>
              </a:defRPr>
            </a:lvl2pPr>
            <a:lvl3pPr lvl="2" algn="ctr">
              <a:lnSpc>
                <a:spcPct val="100000"/>
              </a:lnSpc>
              <a:spcBef>
                <a:spcPts val="0"/>
              </a:spcBef>
              <a:spcAft>
                <a:spcPts val="0"/>
              </a:spcAft>
              <a:buClr>
                <a:schemeClr val="dk1"/>
              </a:buClr>
              <a:buSzPts val="2500"/>
              <a:buNone/>
              <a:defRPr sz="3333" b="1">
                <a:solidFill>
                  <a:schemeClr val="dk1"/>
                </a:solidFill>
              </a:defRPr>
            </a:lvl3pPr>
            <a:lvl4pPr lvl="3" algn="ctr">
              <a:lnSpc>
                <a:spcPct val="100000"/>
              </a:lnSpc>
              <a:spcBef>
                <a:spcPts val="0"/>
              </a:spcBef>
              <a:spcAft>
                <a:spcPts val="0"/>
              </a:spcAft>
              <a:buClr>
                <a:schemeClr val="dk1"/>
              </a:buClr>
              <a:buSzPts val="2500"/>
              <a:buNone/>
              <a:defRPr sz="3333" b="1">
                <a:solidFill>
                  <a:schemeClr val="dk1"/>
                </a:solidFill>
              </a:defRPr>
            </a:lvl4pPr>
            <a:lvl5pPr lvl="4" algn="ctr">
              <a:lnSpc>
                <a:spcPct val="100000"/>
              </a:lnSpc>
              <a:spcBef>
                <a:spcPts val="0"/>
              </a:spcBef>
              <a:spcAft>
                <a:spcPts val="0"/>
              </a:spcAft>
              <a:buClr>
                <a:schemeClr val="dk1"/>
              </a:buClr>
              <a:buSzPts val="2500"/>
              <a:buNone/>
              <a:defRPr sz="3333" b="1">
                <a:solidFill>
                  <a:schemeClr val="dk1"/>
                </a:solidFill>
              </a:defRPr>
            </a:lvl5pPr>
            <a:lvl6pPr lvl="5" algn="ctr">
              <a:lnSpc>
                <a:spcPct val="100000"/>
              </a:lnSpc>
              <a:spcBef>
                <a:spcPts val="0"/>
              </a:spcBef>
              <a:spcAft>
                <a:spcPts val="0"/>
              </a:spcAft>
              <a:buClr>
                <a:schemeClr val="dk1"/>
              </a:buClr>
              <a:buSzPts val="2500"/>
              <a:buNone/>
              <a:defRPr sz="3333" b="1">
                <a:solidFill>
                  <a:schemeClr val="dk1"/>
                </a:solidFill>
              </a:defRPr>
            </a:lvl6pPr>
            <a:lvl7pPr lvl="6" algn="ctr">
              <a:lnSpc>
                <a:spcPct val="100000"/>
              </a:lnSpc>
              <a:spcBef>
                <a:spcPts val="0"/>
              </a:spcBef>
              <a:spcAft>
                <a:spcPts val="0"/>
              </a:spcAft>
              <a:buClr>
                <a:schemeClr val="dk1"/>
              </a:buClr>
              <a:buSzPts val="2500"/>
              <a:buNone/>
              <a:defRPr sz="3333" b="1">
                <a:solidFill>
                  <a:schemeClr val="dk1"/>
                </a:solidFill>
              </a:defRPr>
            </a:lvl7pPr>
            <a:lvl8pPr lvl="7" algn="ctr">
              <a:lnSpc>
                <a:spcPct val="100000"/>
              </a:lnSpc>
              <a:spcBef>
                <a:spcPts val="0"/>
              </a:spcBef>
              <a:spcAft>
                <a:spcPts val="0"/>
              </a:spcAft>
              <a:buClr>
                <a:schemeClr val="dk1"/>
              </a:buClr>
              <a:buSzPts val="2500"/>
              <a:buNone/>
              <a:defRPr sz="3333" b="1">
                <a:solidFill>
                  <a:schemeClr val="dk1"/>
                </a:solidFill>
              </a:defRPr>
            </a:lvl8pPr>
            <a:lvl9pPr lvl="8" algn="ctr">
              <a:lnSpc>
                <a:spcPct val="100000"/>
              </a:lnSpc>
              <a:spcBef>
                <a:spcPts val="0"/>
              </a:spcBef>
              <a:spcAft>
                <a:spcPts val="0"/>
              </a:spcAft>
              <a:buClr>
                <a:schemeClr val="dk1"/>
              </a:buClr>
              <a:buSzPts val="2500"/>
              <a:buNone/>
              <a:defRPr sz="3333" b="1">
                <a:solidFill>
                  <a:schemeClr val="dk1"/>
                </a:solidFill>
              </a:defRPr>
            </a:lvl9pPr>
          </a:lstStyle>
          <a:p>
            <a:r>
              <a:rPr lang="es-ES"/>
              <a:t>Haga clic para modificar el estilo de subtítulo del patrón</a:t>
            </a:r>
            <a:endParaRPr/>
          </a:p>
        </p:txBody>
      </p:sp>
      <p:sp>
        <p:nvSpPr>
          <p:cNvPr id="30" name="Google Shape;30;p5"/>
          <p:cNvSpPr txBox="1">
            <a:spLocks noGrp="1"/>
          </p:cNvSpPr>
          <p:nvPr>
            <p:ph type="subTitle" idx="2"/>
          </p:nvPr>
        </p:nvSpPr>
        <p:spPr>
          <a:xfrm>
            <a:off x="6480984" y="3261967"/>
            <a:ext cx="41032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None/>
              <a:defRPr sz="3200" b="1">
                <a:solidFill>
                  <a:schemeClr val="dk1"/>
                </a:solidFill>
              </a:defRPr>
            </a:lvl1pPr>
            <a:lvl2pPr lvl="1" algn="ctr" rtl="0">
              <a:lnSpc>
                <a:spcPct val="100000"/>
              </a:lnSpc>
              <a:spcBef>
                <a:spcPts val="0"/>
              </a:spcBef>
              <a:spcAft>
                <a:spcPts val="0"/>
              </a:spcAft>
              <a:buClr>
                <a:schemeClr val="dk1"/>
              </a:buClr>
              <a:buSzPts val="2500"/>
              <a:buNone/>
              <a:defRPr sz="3333" b="1">
                <a:solidFill>
                  <a:schemeClr val="dk1"/>
                </a:solidFill>
              </a:defRPr>
            </a:lvl2pPr>
            <a:lvl3pPr lvl="2" algn="ctr" rtl="0">
              <a:lnSpc>
                <a:spcPct val="100000"/>
              </a:lnSpc>
              <a:spcBef>
                <a:spcPts val="0"/>
              </a:spcBef>
              <a:spcAft>
                <a:spcPts val="0"/>
              </a:spcAft>
              <a:buClr>
                <a:schemeClr val="dk1"/>
              </a:buClr>
              <a:buSzPts val="2500"/>
              <a:buNone/>
              <a:defRPr sz="3333" b="1">
                <a:solidFill>
                  <a:schemeClr val="dk1"/>
                </a:solidFill>
              </a:defRPr>
            </a:lvl3pPr>
            <a:lvl4pPr lvl="3" algn="ctr" rtl="0">
              <a:lnSpc>
                <a:spcPct val="100000"/>
              </a:lnSpc>
              <a:spcBef>
                <a:spcPts val="0"/>
              </a:spcBef>
              <a:spcAft>
                <a:spcPts val="0"/>
              </a:spcAft>
              <a:buClr>
                <a:schemeClr val="dk1"/>
              </a:buClr>
              <a:buSzPts val="2500"/>
              <a:buNone/>
              <a:defRPr sz="3333" b="1">
                <a:solidFill>
                  <a:schemeClr val="dk1"/>
                </a:solidFill>
              </a:defRPr>
            </a:lvl4pPr>
            <a:lvl5pPr lvl="4" algn="ctr" rtl="0">
              <a:lnSpc>
                <a:spcPct val="100000"/>
              </a:lnSpc>
              <a:spcBef>
                <a:spcPts val="0"/>
              </a:spcBef>
              <a:spcAft>
                <a:spcPts val="0"/>
              </a:spcAft>
              <a:buClr>
                <a:schemeClr val="dk1"/>
              </a:buClr>
              <a:buSzPts val="2500"/>
              <a:buNone/>
              <a:defRPr sz="3333" b="1">
                <a:solidFill>
                  <a:schemeClr val="dk1"/>
                </a:solidFill>
              </a:defRPr>
            </a:lvl5pPr>
            <a:lvl6pPr lvl="5" algn="ctr" rtl="0">
              <a:lnSpc>
                <a:spcPct val="100000"/>
              </a:lnSpc>
              <a:spcBef>
                <a:spcPts val="0"/>
              </a:spcBef>
              <a:spcAft>
                <a:spcPts val="0"/>
              </a:spcAft>
              <a:buClr>
                <a:schemeClr val="dk1"/>
              </a:buClr>
              <a:buSzPts val="2500"/>
              <a:buNone/>
              <a:defRPr sz="3333" b="1">
                <a:solidFill>
                  <a:schemeClr val="dk1"/>
                </a:solidFill>
              </a:defRPr>
            </a:lvl6pPr>
            <a:lvl7pPr lvl="6" algn="ctr" rtl="0">
              <a:lnSpc>
                <a:spcPct val="100000"/>
              </a:lnSpc>
              <a:spcBef>
                <a:spcPts val="0"/>
              </a:spcBef>
              <a:spcAft>
                <a:spcPts val="0"/>
              </a:spcAft>
              <a:buClr>
                <a:schemeClr val="dk1"/>
              </a:buClr>
              <a:buSzPts val="2500"/>
              <a:buNone/>
              <a:defRPr sz="3333" b="1">
                <a:solidFill>
                  <a:schemeClr val="dk1"/>
                </a:solidFill>
              </a:defRPr>
            </a:lvl7pPr>
            <a:lvl8pPr lvl="7" algn="ctr" rtl="0">
              <a:lnSpc>
                <a:spcPct val="100000"/>
              </a:lnSpc>
              <a:spcBef>
                <a:spcPts val="0"/>
              </a:spcBef>
              <a:spcAft>
                <a:spcPts val="0"/>
              </a:spcAft>
              <a:buClr>
                <a:schemeClr val="dk1"/>
              </a:buClr>
              <a:buSzPts val="2500"/>
              <a:buNone/>
              <a:defRPr sz="3333" b="1">
                <a:solidFill>
                  <a:schemeClr val="dk1"/>
                </a:solidFill>
              </a:defRPr>
            </a:lvl8pPr>
            <a:lvl9pPr lvl="8" algn="ctr" rtl="0">
              <a:lnSpc>
                <a:spcPct val="100000"/>
              </a:lnSpc>
              <a:spcBef>
                <a:spcPts val="0"/>
              </a:spcBef>
              <a:spcAft>
                <a:spcPts val="0"/>
              </a:spcAft>
              <a:buClr>
                <a:schemeClr val="dk1"/>
              </a:buClr>
              <a:buSzPts val="2500"/>
              <a:buNone/>
              <a:defRPr sz="3333" b="1">
                <a:solidFill>
                  <a:schemeClr val="dk1"/>
                </a:solidFill>
              </a:defRPr>
            </a:lvl9pPr>
          </a:lstStyle>
          <a:p>
            <a:r>
              <a:rPr lang="es-ES"/>
              <a:t>Haga clic para modificar el estilo de subtítulo del patrón</a:t>
            </a:r>
            <a:endParaRPr/>
          </a:p>
        </p:txBody>
      </p:sp>
      <p:sp>
        <p:nvSpPr>
          <p:cNvPr id="31" name="Google Shape;31;p5"/>
          <p:cNvSpPr txBox="1">
            <a:spLocks noGrp="1"/>
          </p:cNvSpPr>
          <p:nvPr>
            <p:ph type="subTitle" idx="3"/>
          </p:nvPr>
        </p:nvSpPr>
        <p:spPr>
          <a:xfrm>
            <a:off x="1607800" y="4213167"/>
            <a:ext cx="4103200" cy="122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s-ES"/>
              <a:t>Haga clic para modificar el estilo de subtítulo del patrón</a:t>
            </a:r>
            <a:endParaRPr/>
          </a:p>
        </p:txBody>
      </p:sp>
      <p:sp>
        <p:nvSpPr>
          <p:cNvPr id="32" name="Google Shape;32;p5"/>
          <p:cNvSpPr txBox="1">
            <a:spLocks noGrp="1"/>
          </p:cNvSpPr>
          <p:nvPr>
            <p:ph type="subTitle" idx="4"/>
          </p:nvPr>
        </p:nvSpPr>
        <p:spPr>
          <a:xfrm>
            <a:off x="6480992" y="4213167"/>
            <a:ext cx="4103200" cy="122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s-ES"/>
              <a:t>Haga clic para modificar el estilo de subtítulo del patrón</a:t>
            </a:r>
            <a:endParaRPr/>
          </a:p>
        </p:txBody>
      </p:sp>
      <p:sp>
        <p:nvSpPr>
          <p:cNvPr id="33" name="Google Shape;33;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34" name="Google Shape;34;p5"/>
          <p:cNvSpPr/>
          <p:nvPr/>
        </p:nvSpPr>
        <p:spPr>
          <a:xfrm>
            <a:off x="960000" y="-513200"/>
            <a:ext cx="1226400" cy="1226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 name="Google Shape;35;p5"/>
          <p:cNvSpPr/>
          <p:nvPr/>
        </p:nvSpPr>
        <p:spPr>
          <a:xfrm rot="-5400000">
            <a:off x="9693067" y="6445800"/>
            <a:ext cx="41184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 name="Google Shape;36;p5"/>
          <p:cNvSpPr/>
          <p:nvPr/>
        </p:nvSpPr>
        <p:spPr>
          <a:xfrm rot="-5400000">
            <a:off x="-1619467" y="6445800"/>
            <a:ext cx="41184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765971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22" name="Google Shape;22;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23" name="Google Shape;23;p5"/>
          <p:cNvSpPr txBox="1">
            <a:spLocks noGrp="1"/>
          </p:cNvSpPr>
          <p:nvPr>
            <p:ph type="subTitle" idx="1"/>
          </p:nvPr>
        </p:nvSpPr>
        <p:spPr>
          <a:xfrm>
            <a:off x="5742533" y="3987499"/>
            <a:ext cx="3825600" cy="16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24" name="Google Shape;24;p5"/>
          <p:cNvSpPr txBox="1">
            <a:spLocks noGrp="1"/>
          </p:cNvSpPr>
          <p:nvPr>
            <p:ph type="subTitle" idx="2"/>
          </p:nvPr>
        </p:nvSpPr>
        <p:spPr>
          <a:xfrm>
            <a:off x="965500" y="3987499"/>
            <a:ext cx="3825600" cy="16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s-ES"/>
              <a:t>Haga clic para modificar el estilo de subtítulo del patrón</a:t>
            </a:r>
            <a:endParaRPr/>
          </a:p>
        </p:txBody>
      </p:sp>
      <p:sp>
        <p:nvSpPr>
          <p:cNvPr id="25" name="Google Shape;25;p5"/>
          <p:cNvSpPr txBox="1">
            <a:spLocks noGrp="1"/>
          </p:cNvSpPr>
          <p:nvPr>
            <p:ph type="subTitle" idx="3"/>
          </p:nvPr>
        </p:nvSpPr>
        <p:spPr>
          <a:xfrm>
            <a:off x="965499" y="3495300"/>
            <a:ext cx="3825600" cy="5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Cousine"/>
                <a:ea typeface="Cousine"/>
                <a:cs typeface="Cousine"/>
                <a:sym typeface="Cousine"/>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sp>
        <p:nvSpPr>
          <p:cNvPr id="26" name="Google Shape;26;p5"/>
          <p:cNvSpPr txBox="1">
            <a:spLocks noGrp="1"/>
          </p:cNvSpPr>
          <p:nvPr>
            <p:ph type="subTitle" idx="4"/>
          </p:nvPr>
        </p:nvSpPr>
        <p:spPr>
          <a:xfrm>
            <a:off x="5742532" y="3495300"/>
            <a:ext cx="3825600" cy="5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400">
                <a:latin typeface="Cousine"/>
                <a:ea typeface="Cousine"/>
                <a:cs typeface="Cousine"/>
                <a:sym typeface="Cousine"/>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r>
              <a:rPr lang="es-ES"/>
              <a:t>Haga clic para modificar el estilo de subtítulo del patrón</a:t>
            </a:r>
            <a:endParaRPr/>
          </a:p>
        </p:txBody>
      </p:sp>
      <p:grpSp>
        <p:nvGrpSpPr>
          <p:cNvPr id="27" name="Google Shape;27;p5"/>
          <p:cNvGrpSpPr/>
          <p:nvPr/>
        </p:nvGrpSpPr>
        <p:grpSpPr>
          <a:xfrm>
            <a:off x="11080516" y="1692302"/>
            <a:ext cx="629579" cy="4685724"/>
            <a:chOff x="8310387" y="1269226"/>
            <a:chExt cx="472184" cy="3514293"/>
          </a:xfrm>
        </p:grpSpPr>
        <p:pic>
          <p:nvPicPr>
            <p:cNvPr id="28" name="Google Shape;28;p5"/>
            <p:cNvPicPr preferRelativeResize="0"/>
            <p:nvPr/>
          </p:nvPicPr>
          <p:blipFill>
            <a:blip r:embed="rId3">
              <a:alphaModFix/>
            </a:blip>
            <a:stretch>
              <a:fillRect/>
            </a:stretch>
          </p:blipFill>
          <p:spPr>
            <a:xfrm>
              <a:off x="8310387" y="1269226"/>
              <a:ext cx="336100" cy="307729"/>
            </a:xfrm>
            <a:prstGeom prst="rect">
              <a:avLst/>
            </a:prstGeom>
            <a:noFill/>
            <a:ln>
              <a:noFill/>
            </a:ln>
          </p:spPr>
        </p:pic>
        <p:pic>
          <p:nvPicPr>
            <p:cNvPr id="29" name="Google Shape;29;p5"/>
            <p:cNvPicPr preferRelativeResize="0"/>
            <p:nvPr/>
          </p:nvPicPr>
          <p:blipFill>
            <a:blip r:embed="rId4">
              <a:alphaModFix/>
            </a:blip>
            <a:stretch>
              <a:fillRect/>
            </a:stretch>
          </p:blipFill>
          <p:spPr>
            <a:xfrm>
              <a:off x="8572296" y="4298833"/>
              <a:ext cx="210275" cy="484685"/>
            </a:xfrm>
            <a:prstGeom prst="rect">
              <a:avLst/>
            </a:prstGeom>
            <a:noFill/>
            <a:ln>
              <a:noFill/>
            </a:ln>
          </p:spPr>
        </p:pic>
      </p:grpSp>
    </p:spTree>
    <p:extLst>
      <p:ext uri="{BB962C8B-B14F-4D97-AF65-F5344CB8AC3E}">
        <p14:creationId xmlns:p14="http://schemas.microsoft.com/office/powerpoint/2010/main" val="13683950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39" name="Google Shape;39;p6"/>
          <p:cNvSpPr/>
          <p:nvPr/>
        </p:nvSpPr>
        <p:spPr>
          <a:xfrm>
            <a:off x="-806116" y="-3138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 name="Google Shape;40;p6"/>
          <p:cNvSpPr/>
          <p:nvPr/>
        </p:nvSpPr>
        <p:spPr>
          <a:xfrm>
            <a:off x="528333" y="6471700"/>
            <a:ext cx="850400" cy="85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 name="Google Shape;41;p6"/>
          <p:cNvSpPr/>
          <p:nvPr/>
        </p:nvSpPr>
        <p:spPr>
          <a:xfrm rot="10800000">
            <a:off x="10082151" y="61446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 name="Google Shape;42;p6"/>
          <p:cNvSpPr/>
          <p:nvPr/>
        </p:nvSpPr>
        <p:spPr>
          <a:xfrm>
            <a:off x="10813333" y="-464100"/>
            <a:ext cx="850400" cy="85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7986105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960000" y="2053567"/>
            <a:ext cx="6924400" cy="357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s-ES"/>
              <a:t>Haga clic para modificar los estilos de texto del patrón</a:t>
            </a:r>
          </a:p>
        </p:txBody>
      </p:sp>
      <p:sp>
        <p:nvSpPr>
          <p:cNvPr id="45" name="Google Shape;45;p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46" name="Google Shape;46;p7"/>
          <p:cNvSpPr/>
          <p:nvPr/>
        </p:nvSpPr>
        <p:spPr>
          <a:xfrm>
            <a:off x="-1681967" y="-536033"/>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 name="Google Shape;47;p7"/>
          <p:cNvSpPr/>
          <p:nvPr/>
        </p:nvSpPr>
        <p:spPr>
          <a:xfrm>
            <a:off x="2883000" y="6400733"/>
            <a:ext cx="850400" cy="85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 name="Google Shape;48;p7"/>
          <p:cNvSpPr/>
          <p:nvPr/>
        </p:nvSpPr>
        <p:spPr>
          <a:xfrm>
            <a:off x="-500333" y="2953267"/>
            <a:ext cx="1027200" cy="1027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 name="Google Shape;49;p7"/>
          <p:cNvSpPr/>
          <p:nvPr/>
        </p:nvSpPr>
        <p:spPr>
          <a:xfrm>
            <a:off x="10967133" y="703767"/>
            <a:ext cx="542800" cy="542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3029041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473200" y="1742800"/>
            <a:ext cx="92456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28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s-ES"/>
              <a:t>Haga clic para modificar el estilo de título del patrón</a:t>
            </a:r>
            <a:endParaRPr/>
          </a:p>
        </p:txBody>
      </p:sp>
      <p:sp>
        <p:nvSpPr>
          <p:cNvPr id="52" name="Google Shape;52;p8"/>
          <p:cNvSpPr/>
          <p:nvPr/>
        </p:nvSpPr>
        <p:spPr>
          <a:xfrm>
            <a:off x="325200" y="713333"/>
            <a:ext cx="561200" cy="56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 name="Google Shape;53;p8"/>
          <p:cNvSpPr/>
          <p:nvPr/>
        </p:nvSpPr>
        <p:spPr>
          <a:xfrm>
            <a:off x="11639300" y="3677133"/>
            <a:ext cx="935600" cy="935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 name="Google Shape;54;p8"/>
          <p:cNvSpPr/>
          <p:nvPr/>
        </p:nvSpPr>
        <p:spPr>
          <a:xfrm rot="10800000">
            <a:off x="9786267" y="353900"/>
            <a:ext cx="3377600" cy="7188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051737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5170833" y="1954600"/>
            <a:ext cx="6067600" cy="1122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s-ES"/>
              <a:t>Haga clic para modificar el estilo de título del patrón</a:t>
            </a:r>
            <a:endParaRPr/>
          </a:p>
        </p:txBody>
      </p:sp>
      <p:sp>
        <p:nvSpPr>
          <p:cNvPr id="57" name="Google Shape;57;p9"/>
          <p:cNvSpPr txBox="1">
            <a:spLocks noGrp="1"/>
          </p:cNvSpPr>
          <p:nvPr>
            <p:ph type="subTitle" idx="1"/>
          </p:nvPr>
        </p:nvSpPr>
        <p:spPr>
          <a:xfrm>
            <a:off x="5170903" y="3077000"/>
            <a:ext cx="6067600" cy="182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58" name="Google Shape;58;p9"/>
          <p:cNvSpPr/>
          <p:nvPr/>
        </p:nvSpPr>
        <p:spPr>
          <a:xfrm>
            <a:off x="9765300" y="-760267"/>
            <a:ext cx="1473200" cy="1473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 name="Google Shape;59;p9"/>
          <p:cNvSpPr/>
          <p:nvPr/>
        </p:nvSpPr>
        <p:spPr>
          <a:xfrm rot="10800000">
            <a:off x="10429700" y="5704000"/>
            <a:ext cx="2737600" cy="635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 name="Google Shape;60;p9"/>
          <p:cNvSpPr/>
          <p:nvPr/>
        </p:nvSpPr>
        <p:spPr>
          <a:xfrm>
            <a:off x="4990900" y="5958867"/>
            <a:ext cx="371600" cy="37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 name="Google Shape;61;p9"/>
          <p:cNvSpPr/>
          <p:nvPr/>
        </p:nvSpPr>
        <p:spPr>
          <a:xfrm>
            <a:off x="-573333" y="1824367"/>
            <a:ext cx="1851200" cy="646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894006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953467" y="4709467"/>
            <a:ext cx="6272800" cy="1435200"/>
          </a:xfrm>
          <a:prstGeom prst="rect">
            <a:avLst/>
          </a:prstGeom>
          <a:gradFill>
            <a:gsLst>
              <a:gs pos="0">
                <a:schemeClr val="lt2"/>
              </a:gs>
              <a:gs pos="100000">
                <a:schemeClr val="accent1"/>
              </a:gs>
            </a:gsLst>
            <a:lin ang="0" scaled="0"/>
          </a:gra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s-ES"/>
              <a:t>Haga clic para modificar el estilo de título del patrón</a:t>
            </a:r>
            <a:endParaRPr/>
          </a:p>
        </p:txBody>
      </p:sp>
      <p:sp>
        <p:nvSpPr>
          <p:cNvPr id="64" name="Google Shape;64;p10"/>
          <p:cNvSpPr/>
          <p:nvPr/>
        </p:nvSpPr>
        <p:spPr>
          <a:xfrm flipH="1">
            <a:off x="9815200" y="5117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4165335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953467" y="2099367"/>
            <a:ext cx="6528000" cy="2014800"/>
          </a:xfrm>
          <a:prstGeom prst="rect">
            <a:avLst/>
          </a:prstGeom>
        </p:spPr>
        <p:txBody>
          <a:bodyPr spcFirstLastPara="1" wrap="square" lIns="91425" tIns="91425" rIns="91425" bIns="91425" anchor="ctr" anchorCtr="0">
            <a:noAutofit/>
          </a:bodyPr>
          <a:lstStyle>
            <a:lvl1pPr lvl="0" algn="l">
              <a:spcBef>
                <a:spcPts val="0"/>
              </a:spcBef>
              <a:spcAft>
                <a:spcPts val="0"/>
              </a:spcAft>
              <a:buSzPts val="9600"/>
              <a:buNone/>
              <a:defRPr sz="12800">
                <a:solidFill>
                  <a:schemeClr val="lt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67" name="Google Shape;67;p11"/>
          <p:cNvSpPr txBox="1">
            <a:spLocks noGrp="1"/>
          </p:cNvSpPr>
          <p:nvPr>
            <p:ph type="subTitle" idx="1"/>
          </p:nvPr>
        </p:nvSpPr>
        <p:spPr>
          <a:xfrm>
            <a:off x="953467" y="4114233"/>
            <a:ext cx="6528000" cy="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s-ES"/>
              <a:t>Haga clic para modificar el estilo de subtítulo del patrón</a:t>
            </a:r>
            <a:endParaRPr/>
          </a:p>
        </p:txBody>
      </p:sp>
      <p:sp>
        <p:nvSpPr>
          <p:cNvPr id="68" name="Google Shape;68;p11"/>
          <p:cNvSpPr/>
          <p:nvPr/>
        </p:nvSpPr>
        <p:spPr>
          <a:xfrm>
            <a:off x="2037700" y="-694667"/>
            <a:ext cx="1408000" cy="1408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9" name="Google Shape;69;p11"/>
          <p:cNvSpPr/>
          <p:nvPr/>
        </p:nvSpPr>
        <p:spPr>
          <a:xfrm rot="10800000">
            <a:off x="7316733" y="497233"/>
            <a:ext cx="5921200" cy="959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0" name="Google Shape;70;p11"/>
          <p:cNvSpPr/>
          <p:nvPr/>
        </p:nvSpPr>
        <p:spPr>
          <a:xfrm>
            <a:off x="10995500" y="2384800"/>
            <a:ext cx="757600" cy="75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1" name="Google Shape;71;p11"/>
          <p:cNvSpPr/>
          <p:nvPr/>
        </p:nvSpPr>
        <p:spPr>
          <a:xfrm>
            <a:off x="-1045733" y="5664867"/>
            <a:ext cx="3998800" cy="959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2" name="Google Shape;72;p11"/>
          <p:cNvSpPr/>
          <p:nvPr/>
        </p:nvSpPr>
        <p:spPr>
          <a:xfrm>
            <a:off x="4394833" y="5928867"/>
            <a:ext cx="431600" cy="43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8441917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Tree>
    <p:extLst>
      <p:ext uri="{BB962C8B-B14F-4D97-AF65-F5344CB8AC3E}">
        <p14:creationId xmlns:p14="http://schemas.microsoft.com/office/powerpoint/2010/main" val="13095241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76" name="Google Shape;76;p13"/>
          <p:cNvSpPr txBox="1">
            <a:spLocks noGrp="1"/>
          </p:cNvSpPr>
          <p:nvPr>
            <p:ph type="title" idx="2" hasCustomPrompt="1"/>
          </p:nvPr>
        </p:nvSpPr>
        <p:spPr>
          <a:xfrm>
            <a:off x="3395275" y="1583200"/>
            <a:ext cx="10824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7" name="Google Shape;77;p13"/>
          <p:cNvSpPr txBox="1">
            <a:spLocks noGrp="1"/>
          </p:cNvSpPr>
          <p:nvPr>
            <p:ph type="subTitle" idx="1"/>
          </p:nvPr>
        </p:nvSpPr>
        <p:spPr>
          <a:xfrm>
            <a:off x="2266475" y="2776853"/>
            <a:ext cx="3340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78" name="Google Shape;78;p13"/>
          <p:cNvSpPr txBox="1">
            <a:spLocks noGrp="1"/>
          </p:cNvSpPr>
          <p:nvPr>
            <p:ph type="title" idx="3" hasCustomPrompt="1"/>
          </p:nvPr>
        </p:nvSpPr>
        <p:spPr>
          <a:xfrm>
            <a:off x="7704067" y="1583200"/>
            <a:ext cx="10824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79" name="Google Shape;79;p13"/>
          <p:cNvSpPr txBox="1">
            <a:spLocks noGrp="1"/>
          </p:cNvSpPr>
          <p:nvPr>
            <p:ph type="subTitle" idx="4"/>
          </p:nvPr>
        </p:nvSpPr>
        <p:spPr>
          <a:xfrm>
            <a:off x="6575265" y="2776853"/>
            <a:ext cx="3340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80" name="Google Shape;80;p13"/>
          <p:cNvSpPr txBox="1">
            <a:spLocks noGrp="1"/>
          </p:cNvSpPr>
          <p:nvPr>
            <p:ph type="title" idx="5" hasCustomPrompt="1"/>
          </p:nvPr>
        </p:nvSpPr>
        <p:spPr>
          <a:xfrm>
            <a:off x="3395275" y="4020233"/>
            <a:ext cx="10824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1" name="Google Shape;81;p13"/>
          <p:cNvSpPr txBox="1">
            <a:spLocks noGrp="1"/>
          </p:cNvSpPr>
          <p:nvPr>
            <p:ph type="subTitle" idx="6"/>
          </p:nvPr>
        </p:nvSpPr>
        <p:spPr>
          <a:xfrm>
            <a:off x="2266475" y="5208287"/>
            <a:ext cx="3340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82" name="Google Shape;82;p13"/>
          <p:cNvSpPr txBox="1">
            <a:spLocks noGrp="1"/>
          </p:cNvSpPr>
          <p:nvPr>
            <p:ph type="title" idx="7" hasCustomPrompt="1"/>
          </p:nvPr>
        </p:nvSpPr>
        <p:spPr>
          <a:xfrm>
            <a:off x="7704067" y="4020233"/>
            <a:ext cx="10824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83" name="Google Shape;83;p13"/>
          <p:cNvSpPr txBox="1">
            <a:spLocks noGrp="1"/>
          </p:cNvSpPr>
          <p:nvPr>
            <p:ph type="subTitle" idx="8"/>
          </p:nvPr>
        </p:nvSpPr>
        <p:spPr>
          <a:xfrm>
            <a:off x="6575265" y="5208287"/>
            <a:ext cx="3340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84" name="Google Shape;84;p13"/>
          <p:cNvSpPr txBox="1">
            <a:spLocks noGrp="1"/>
          </p:cNvSpPr>
          <p:nvPr>
            <p:ph type="subTitle" idx="9"/>
          </p:nvPr>
        </p:nvSpPr>
        <p:spPr>
          <a:xfrm>
            <a:off x="2266475" y="2389883"/>
            <a:ext cx="33400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s-ES"/>
              <a:t>Haga clic para modificar el estilo de subtítulo del patrón</a:t>
            </a:r>
            <a:endParaRPr/>
          </a:p>
        </p:txBody>
      </p:sp>
      <p:sp>
        <p:nvSpPr>
          <p:cNvPr id="85" name="Google Shape;85;p13"/>
          <p:cNvSpPr txBox="1">
            <a:spLocks noGrp="1"/>
          </p:cNvSpPr>
          <p:nvPr>
            <p:ph type="subTitle" idx="13"/>
          </p:nvPr>
        </p:nvSpPr>
        <p:spPr>
          <a:xfrm>
            <a:off x="6575265" y="2389883"/>
            <a:ext cx="33400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s-ES"/>
              <a:t>Haga clic para modificar el estilo de subtítulo del patrón</a:t>
            </a:r>
            <a:endParaRPr/>
          </a:p>
        </p:txBody>
      </p:sp>
      <p:sp>
        <p:nvSpPr>
          <p:cNvPr id="86" name="Google Shape;86;p13"/>
          <p:cNvSpPr txBox="1">
            <a:spLocks noGrp="1"/>
          </p:cNvSpPr>
          <p:nvPr>
            <p:ph type="subTitle" idx="14"/>
          </p:nvPr>
        </p:nvSpPr>
        <p:spPr>
          <a:xfrm>
            <a:off x="2266475" y="4820995"/>
            <a:ext cx="33400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s-ES"/>
              <a:t>Haga clic para modificar el estilo de subtítulo del patrón</a:t>
            </a:r>
            <a:endParaRPr/>
          </a:p>
        </p:txBody>
      </p:sp>
      <p:sp>
        <p:nvSpPr>
          <p:cNvPr id="87" name="Google Shape;87;p13"/>
          <p:cNvSpPr txBox="1">
            <a:spLocks noGrp="1"/>
          </p:cNvSpPr>
          <p:nvPr>
            <p:ph type="subTitle" idx="15"/>
          </p:nvPr>
        </p:nvSpPr>
        <p:spPr>
          <a:xfrm>
            <a:off x="6575265" y="4820995"/>
            <a:ext cx="33400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s-ES"/>
              <a:t>Haga clic para modificar el estilo de subtítulo del patrón</a:t>
            </a:r>
            <a:endParaRPr/>
          </a:p>
        </p:txBody>
      </p:sp>
      <p:sp>
        <p:nvSpPr>
          <p:cNvPr id="88" name="Google Shape;88;p13"/>
          <p:cNvSpPr/>
          <p:nvPr/>
        </p:nvSpPr>
        <p:spPr>
          <a:xfrm>
            <a:off x="11258300" y="4577800"/>
            <a:ext cx="1494000" cy="1494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 name="Google Shape;89;p13"/>
          <p:cNvSpPr/>
          <p:nvPr/>
        </p:nvSpPr>
        <p:spPr>
          <a:xfrm>
            <a:off x="557933" y="1356967"/>
            <a:ext cx="791200" cy="79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9527620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953400" y="1805597"/>
            <a:ext cx="10285200" cy="2483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4000" b="0"/>
            </a:lvl1pPr>
            <a:lvl2pPr lvl="1">
              <a:spcBef>
                <a:spcPts val="0"/>
              </a:spcBef>
              <a:spcAft>
                <a:spcPts val="0"/>
              </a:spcAft>
              <a:buClr>
                <a:schemeClr val="dk2"/>
              </a:buClr>
              <a:buSzPts val="3500"/>
              <a:buNone/>
              <a:defRPr>
                <a:solidFill>
                  <a:schemeClr val="dk2"/>
                </a:solidFill>
                <a:latin typeface="Anaheim"/>
                <a:ea typeface="Anaheim"/>
                <a:cs typeface="Anaheim"/>
                <a:sym typeface="Anaheim"/>
              </a:defRPr>
            </a:lvl2pPr>
            <a:lvl3pPr lvl="2">
              <a:spcBef>
                <a:spcPts val="0"/>
              </a:spcBef>
              <a:spcAft>
                <a:spcPts val="0"/>
              </a:spcAft>
              <a:buClr>
                <a:schemeClr val="dk2"/>
              </a:buClr>
              <a:buSzPts val="3500"/>
              <a:buNone/>
              <a:defRPr>
                <a:solidFill>
                  <a:schemeClr val="dk2"/>
                </a:solidFill>
                <a:latin typeface="Anaheim"/>
                <a:ea typeface="Anaheim"/>
                <a:cs typeface="Anaheim"/>
                <a:sym typeface="Anaheim"/>
              </a:defRPr>
            </a:lvl3pPr>
            <a:lvl4pPr lvl="3">
              <a:spcBef>
                <a:spcPts val="0"/>
              </a:spcBef>
              <a:spcAft>
                <a:spcPts val="0"/>
              </a:spcAft>
              <a:buClr>
                <a:schemeClr val="dk2"/>
              </a:buClr>
              <a:buSzPts val="3500"/>
              <a:buNone/>
              <a:defRPr>
                <a:solidFill>
                  <a:schemeClr val="dk2"/>
                </a:solidFill>
                <a:latin typeface="Anaheim"/>
                <a:ea typeface="Anaheim"/>
                <a:cs typeface="Anaheim"/>
                <a:sym typeface="Anaheim"/>
              </a:defRPr>
            </a:lvl4pPr>
            <a:lvl5pPr lvl="4">
              <a:spcBef>
                <a:spcPts val="0"/>
              </a:spcBef>
              <a:spcAft>
                <a:spcPts val="0"/>
              </a:spcAft>
              <a:buClr>
                <a:schemeClr val="dk2"/>
              </a:buClr>
              <a:buSzPts val="3500"/>
              <a:buNone/>
              <a:defRPr>
                <a:solidFill>
                  <a:schemeClr val="dk2"/>
                </a:solidFill>
                <a:latin typeface="Anaheim"/>
                <a:ea typeface="Anaheim"/>
                <a:cs typeface="Anaheim"/>
                <a:sym typeface="Anaheim"/>
              </a:defRPr>
            </a:lvl5pPr>
            <a:lvl6pPr lvl="5">
              <a:spcBef>
                <a:spcPts val="0"/>
              </a:spcBef>
              <a:spcAft>
                <a:spcPts val="0"/>
              </a:spcAft>
              <a:buClr>
                <a:schemeClr val="dk2"/>
              </a:buClr>
              <a:buSzPts val="3500"/>
              <a:buNone/>
              <a:defRPr>
                <a:solidFill>
                  <a:schemeClr val="dk2"/>
                </a:solidFill>
                <a:latin typeface="Anaheim"/>
                <a:ea typeface="Anaheim"/>
                <a:cs typeface="Anaheim"/>
                <a:sym typeface="Anaheim"/>
              </a:defRPr>
            </a:lvl6pPr>
            <a:lvl7pPr lvl="6">
              <a:spcBef>
                <a:spcPts val="0"/>
              </a:spcBef>
              <a:spcAft>
                <a:spcPts val="0"/>
              </a:spcAft>
              <a:buClr>
                <a:schemeClr val="dk2"/>
              </a:buClr>
              <a:buSzPts val="3500"/>
              <a:buNone/>
              <a:defRPr>
                <a:solidFill>
                  <a:schemeClr val="dk2"/>
                </a:solidFill>
                <a:latin typeface="Anaheim"/>
                <a:ea typeface="Anaheim"/>
                <a:cs typeface="Anaheim"/>
                <a:sym typeface="Anaheim"/>
              </a:defRPr>
            </a:lvl7pPr>
            <a:lvl8pPr lvl="7">
              <a:spcBef>
                <a:spcPts val="0"/>
              </a:spcBef>
              <a:spcAft>
                <a:spcPts val="0"/>
              </a:spcAft>
              <a:buClr>
                <a:schemeClr val="dk2"/>
              </a:buClr>
              <a:buSzPts val="3500"/>
              <a:buNone/>
              <a:defRPr>
                <a:solidFill>
                  <a:schemeClr val="dk2"/>
                </a:solidFill>
                <a:latin typeface="Anaheim"/>
                <a:ea typeface="Anaheim"/>
                <a:cs typeface="Anaheim"/>
                <a:sym typeface="Anaheim"/>
              </a:defRPr>
            </a:lvl8pPr>
            <a:lvl9pPr lvl="8">
              <a:spcBef>
                <a:spcPts val="0"/>
              </a:spcBef>
              <a:spcAft>
                <a:spcPts val="0"/>
              </a:spcAft>
              <a:buClr>
                <a:schemeClr val="dk2"/>
              </a:buClr>
              <a:buSzPts val="3500"/>
              <a:buNone/>
              <a:defRPr>
                <a:solidFill>
                  <a:schemeClr val="dk2"/>
                </a:solidFill>
                <a:latin typeface="Anaheim"/>
                <a:ea typeface="Anaheim"/>
                <a:cs typeface="Anaheim"/>
                <a:sym typeface="Anaheim"/>
              </a:defRPr>
            </a:lvl9pPr>
          </a:lstStyle>
          <a:p>
            <a:r>
              <a:rPr lang="es-ES"/>
              <a:t>Haga clic para modificar el estilo de título del patrón</a:t>
            </a:r>
            <a:endParaRPr/>
          </a:p>
        </p:txBody>
      </p:sp>
      <p:sp>
        <p:nvSpPr>
          <p:cNvPr id="92" name="Google Shape;92;p14"/>
          <p:cNvSpPr txBox="1">
            <a:spLocks noGrp="1"/>
          </p:cNvSpPr>
          <p:nvPr>
            <p:ph type="title" idx="2"/>
          </p:nvPr>
        </p:nvSpPr>
        <p:spPr>
          <a:xfrm>
            <a:off x="3311800" y="4288800"/>
            <a:ext cx="5568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s-ES"/>
              <a:t>Haga clic para modificar el estilo de título del patrón</a:t>
            </a:r>
            <a:endParaRPr/>
          </a:p>
        </p:txBody>
      </p:sp>
      <p:sp>
        <p:nvSpPr>
          <p:cNvPr id="93" name="Google Shape;93;p14"/>
          <p:cNvSpPr/>
          <p:nvPr/>
        </p:nvSpPr>
        <p:spPr>
          <a:xfrm>
            <a:off x="529467" y="-479300"/>
            <a:ext cx="848000" cy="848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4" name="Google Shape;94;p14"/>
          <p:cNvSpPr/>
          <p:nvPr/>
        </p:nvSpPr>
        <p:spPr>
          <a:xfrm rot="10800000">
            <a:off x="10083933" y="5130900"/>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5" name="Google Shape;95;p14"/>
          <p:cNvSpPr/>
          <p:nvPr/>
        </p:nvSpPr>
        <p:spPr>
          <a:xfrm>
            <a:off x="5672000" y="5720667"/>
            <a:ext cx="848000" cy="848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6" name="Google Shape;96;p14"/>
          <p:cNvSpPr/>
          <p:nvPr/>
        </p:nvSpPr>
        <p:spPr>
          <a:xfrm rot="10800000" flipH="1">
            <a:off x="-867533" y="5130900"/>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 name="Google Shape;97;p14"/>
          <p:cNvSpPr/>
          <p:nvPr/>
        </p:nvSpPr>
        <p:spPr>
          <a:xfrm>
            <a:off x="10988300" y="463100"/>
            <a:ext cx="500400" cy="500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8" name="Google Shape;98;p14"/>
          <p:cNvSpPr/>
          <p:nvPr/>
        </p:nvSpPr>
        <p:spPr>
          <a:xfrm rot="-5400000" flipH="1">
            <a:off x="4774133" y="-663733"/>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113132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9"/>
        <p:cNvGrpSpPr/>
        <p:nvPr/>
      </p:nvGrpSpPr>
      <p:grpSpPr>
        <a:xfrm>
          <a:off x="0" y="0"/>
          <a:ext cx="0" cy="0"/>
          <a:chOff x="0" y="0"/>
          <a:chExt cx="0" cy="0"/>
        </a:xfrm>
      </p:grpSpPr>
      <p:sp>
        <p:nvSpPr>
          <p:cNvPr id="100" name="Google Shape;100;p15"/>
          <p:cNvSpPr/>
          <p:nvPr/>
        </p:nvSpPr>
        <p:spPr>
          <a:xfrm rot="5400000">
            <a:off x="9627252" y="274216"/>
            <a:ext cx="4189200" cy="573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1" name="Google Shape;101;p15"/>
          <p:cNvSpPr/>
          <p:nvPr/>
        </p:nvSpPr>
        <p:spPr>
          <a:xfrm>
            <a:off x="10074133" y="6174333"/>
            <a:ext cx="1164400" cy="1164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2" name="Google Shape;102;p15"/>
          <p:cNvSpPr/>
          <p:nvPr/>
        </p:nvSpPr>
        <p:spPr>
          <a:xfrm>
            <a:off x="960000" y="-304400"/>
            <a:ext cx="763600" cy="763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3" name="Google Shape;103;p15"/>
          <p:cNvSpPr/>
          <p:nvPr/>
        </p:nvSpPr>
        <p:spPr>
          <a:xfrm rot="-5400000">
            <a:off x="-1624448" y="6010184"/>
            <a:ext cx="4189200" cy="573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4" name="Google Shape;104;p15"/>
          <p:cNvSpPr txBox="1">
            <a:spLocks noGrp="1"/>
          </p:cNvSpPr>
          <p:nvPr>
            <p:ph type="title"/>
          </p:nvPr>
        </p:nvSpPr>
        <p:spPr>
          <a:xfrm>
            <a:off x="960000" y="597408"/>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4073298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32" name="Google Shape;32;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grpSp>
        <p:nvGrpSpPr>
          <p:cNvPr id="33" name="Google Shape;33;p6"/>
          <p:cNvGrpSpPr/>
          <p:nvPr/>
        </p:nvGrpSpPr>
        <p:grpSpPr>
          <a:xfrm>
            <a:off x="11418616" y="1708319"/>
            <a:ext cx="448133" cy="3929133"/>
            <a:chOff x="8563962" y="1281239"/>
            <a:chExt cx="336100" cy="2946850"/>
          </a:xfrm>
        </p:grpSpPr>
        <p:pic>
          <p:nvPicPr>
            <p:cNvPr id="34" name="Google Shape;34;p6"/>
            <p:cNvPicPr preferRelativeResize="0"/>
            <p:nvPr/>
          </p:nvPicPr>
          <p:blipFill>
            <a:blip r:embed="rId3">
              <a:alphaModFix/>
            </a:blip>
            <a:stretch>
              <a:fillRect/>
            </a:stretch>
          </p:blipFill>
          <p:spPr>
            <a:xfrm>
              <a:off x="8604544" y="3961512"/>
              <a:ext cx="261247" cy="266576"/>
            </a:xfrm>
            <a:prstGeom prst="rect">
              <a:avLst/>
            </a:prstGeom>
            <a:noFill/>
            <a:ln>
              <a:noFill/>
            </a:ln>
          </p:spPr>
        </p:pic>
        <p:pic>
          <p:nvPicPr>
            <p:cNvPr id="35" name="Google Shape;35;p6"/>
            <p:cNvPicPr preferRelativeResize="0"/>
            <p:nvPr/>
          </p:nvPicPr>
          <p:blipFill>
            <a:blip r:embed="rId4">
              <a:alphaModFix/>
            </a:blip>
            <a:stretch>
              <a:fillRect/>
            </a:stretch>
          </p:blipFill>
          <p:spPr>
            <a:xfrm>
              <a:off x="8563962" y="1281239"/>
              <a:ext cx="336100" cy="307729"/>
            </a:xfrm>
            <a:prstGeom prst="rect">
              <a:avLst/>
            </a:prstGeom>
            <a:noFill/>
            <a:ln>
              <a:noFill/>
            </a:ln>
          </p:spPr>
        </p:pic>
      </p:grpSp>
    </p:spTree>
    <p:extLst>
      <p:ext uri="{BB962C8B-B14F-4D97-AF65-F5344CB8AC3E}">
        <p14:creationId xmlns:p14="http://schemas.microsoft.com/office/powerpoint/2010/main" val="19761136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5"/>
        <p:cNvGrpSpPr/>
        <p:nvPr/>
      </p:nvGrpSpPr>
      <p:grpSpPr>
        <a:xfrm>
          <a:off x="0" y="0"/>
          <a:ext cx="0" cy="0"/>
          <a:chOff x="0" y="0"/>
          <a:chExt cx="0" cy="0"/>
        </a:xfrm>
      </p:grpSpPr>
      <p:sp>
        <p:nvSpPr>
          <p:cNvPr id="106" name="Google Shape;106;p16"/>
          <p:cNvSpPr txBox="1">
            <a:spLocks noGrp="1"/>
          </p:cNvSpPr>
          <p:nvPr>
            <p:ph type="subTitle" idx="1"/>
          </p:nvPr>
        </p:nvSpPr>
        <p:spPr>
          <a:xfrm>
            <a:off x="953467" y="2888967"/>
            <a:ext cx="5778800" cy="17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s-ES"/>
              <a:t>Haga clic para modificar el estilo de subtítulo del patrón</a:t>
            </a:r>
            <a:endParaRPr/>
          </a:p>
        </p:txBody>
      </p:sp>
      <p:sp>
        <p:nvSpPr>
          <p:cNvPr id="107" name="Google Shape;107;p16"/>
          <p:cNvSpPr txBox="1">
            <a:spLocks noGrp="1"/>
          </p:cNvSpPr>
          <p:nvPr>
            <p:ph type="title"/>
          </p:nvPr>
        </p:nvSpPr>
        <p:spPr>
          <a:xfrm>
            <a:off x="953467" y="1991167"/>
            <a:ext cx="5778800" cy="999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08" name="Google Shape;108;p16"/>
          <p:cNvSpPr/>
          <p:nvPr/>
        </p:nvSpPr>
        <p:spPr>
          <a:xfrm>
            <a:off x="7046333" y="-327533"/>
            <a:ext cx="697200" cy="697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9" name="Google Shape;109;p16"/>
          <p:cNvSpPr/>
          <p:nvPr/>
        </p:nvSpPr>
        <p:spPr>
          <a:xfrm rot="10800000">
            <a:off x="9617133" y="5117467"/>
            <a:ext cx="44948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0" name="Google Shape;110;p16"/>
          <p:cNvSpPr/>
          <p:nvPr/>
        </p:nvSpPr>
        <p:spPr>
          <a:xfrm>
            <a:off x="-844433" y="208600"/>
            <a:ext cx="44948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1" name="Google Shape;111;p16"/>
          <p:cNvSpPr/>
          <p:nvPr/>
        </p:nvSpPr>
        <p:spPr>
          <a:xfrm>
            <a:off x="10953133" y="2485333"/>
            <a:ext cx="570800" cy="570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5030359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14" name="Google Shape;114;p17"/>
          <p:cNvSpPr txBox="1">
            <a:spLocks noGrp="1"/>
          </p:cNvSpPr>
          <p:nvPr>
            <p:ph type="subTitle" idx="1"/>
          </p:nvPr>
        </p:nvSpPr>
        <p:spPr>
          <a:xfrm>
            <a:off x="960000" y="1547337"/>
            <a:ext cx="10272000" cy="44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867"/>
            </a:lvl1pPr>
            <a:lvl2pPr lvl="1" rtl="0">
              <a:lnSpc>
                <a:spcPct val="100000"/>
              </a:lnSpc>
              <a:spcBef>
                <a:spcPts val="0"/>
              </a:spcBef>
              <a:spcAft>
                <a:spcPts val="0"/>
              </a:spcAft>
              <a:buClr>
                <a:srgbClr val="2A2A2A"/>
              </a:buClr>
              <a:buSzPts val="1400"/>
              <a:buChar char="○"/>
              <a:defRPr/>
            </a:lvl2pPr>
            <a:lvl3pPr lvl="2" rtl="0">
              <a:lnSpc>
                <a:spcPct val="100000"/>
              </a:lnSpc>
              <a:spcBef>
                <a:spcPts val="0"/>
              </a:spcBef>
              <a:spcAft>
                <a:spcPts val="0"/>
              </a:spcAft>
              <a:buClr>
                <a:srgbClr val="2A2A2A"/>
              </a:buClr>
              <a:buSzPts val="1400"/>
              <a:buChar char="■"/>
              <a:defRPr/>
            </a:lvl3pPr>
            <a:lvl4pPr lvl="3" rtl="0">
              <a:lnSpc>
                <a:spcPct val="100000"/>
              </a:lnSpc>
              <a:spcBef>
                <a:spcPts val="0"/>
              </a:spcBef>
              <a:spcAft>
                <a:spcPts val="0"/>
              </a:spcAft>
              <a:buClr>
                <a:srgbClr val="2A2A2A"/>
              </a:buClr>
              <a:buSzPts val="1400"/>
              <a:buChar char="●"/>
              <a:defRPr/>
            </a:lvl4pPr>
            <a:lvl5pPr lvl="4" rtl="0">
              <a:lnSpc>
                <a:spcPct val="100000"/>
              </a:lnSpc>
              <a:spcBef>
                <a:spcPts val="0"/>
              </a:spcBef>
              <a:spcAft>
                <a:spcPts val="0"/>
              </a:spcAft>
              <a:buClr>
                <a:srgbClr val="2A2A2A"/>
              </a:buClr>
              <a:buSzPts val="1400"/>
              <a:buChar char="○"/>
              <a:defRPr/>
            </a:lvl5pPr>
            <a:lvl6pPr lvl="5" rtl="0">
              <a:lnSpc>
                <a:spcPct val="100000"/>
              </a:lnSpc>
              <a:spcBef>
                <a:spcPts val="0"/>
              </a:spcBef>
              <a:spcAft>
                <a:spcPts val="0"/>
              </a:spcAft>
              <a:buClr>
                <a:srgbClr val="2A2A2A"/>
              </a:buClr>
              <a:buSzPts val="1400"/>
              <a:buChar char="■"/>
              <a:defRPr/>
            </a:lvl6pPr>
            <a:lvl7pPr lvl="6" rtl="0">
              <a:lnSpc>
                <a:spcPct val="100000"/>
              </a:lnSpc>
              <a:spcBef>
                <a:spcPts val="0"/>
              </a:spcBef>
              <a:spcAft>
                <a:spcPts val="0"/>
              </a:spcAft>
              <a:buClr>
                <a:srgbClr val="2A2A2A"/>
              </a:buClr>
              <a:buSzPts val="1400"/>
              <a:buChar char="●"/>
              <a:defRPr/>
            </a:lvl7pPr>
            <a:lvl8pPr lvl="7" rtl="0">
              <a:lnSpc>
                <a:spcPct val="100000"/>
              </a:lnSpc>
              <a:spcBef>
                <a:spcPts val="0"/>
              </a:spcBef>
              <a:spcAft>
                <a:spcPts val="0"/>
              </a:spcAft>
              <a:buClr>
                <a:srgbClr val="2A2A2A"/>
              </a:buClr>
              <a:buSzPts val="1400"/>
              <a:buChar char="○"/>
              <a:defRPr/>
            </a:lvl8pPr>
            <a:lvl9pPr lvl="8" rtl="0">
              <a:lnSpc>
                <a:spcPct val="100000"/>
              </a:lnSpc>
              <a:spcBef>
                <a:spcPts val="0"/>
              </a:spcBef>
              <a:spcAft>
                <a:spcPts val="0"/>
              </a:spcAft>
              <a:buClr>
                <a:srgbClr val="2A2A2A"/>
              </a:buClr>
              <a:buSzPts val="1400"/>
              <a:buChar char="■"/>
              <a:defRPr/>
            </a:lvl9pPr>
          </a:lstStyle>
          <a:p>
            <a:r>
              <a:rPr lang="es-ES"/>
              <a:t>Haga clic para modificar el estilo de subtítulo del patrón</a:t>
            </a:r>
            <a:endParaRPr/>
          </a:p>
        </p:txBody>
      </p:sp>
      <p:sp>
        <p:nvSpPr>
          <p:cNvPr id="115" name="Google Shape;115;p17"/>
          <p:cNvSpPr/>
          <p:nvPr/>
        </p:nvSpPr>
        <p:spPr>
          <a:xfrm>
            <a:off x="2723967" y="6597633"/>
            <a:ext cx="455200" cy="455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6" name="Google Shape;116;p17"/>
          <p:cNvSpPr/>
          <p:nvPr/>
        </p:nvSpPr>
        <p:spPr>
          <a:xfrm rot="5400000">
            <a:off x="10586233" y="2702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7" name="Google Shape;117;p17"/>
          <p:cNvSpPr/>
          <p:nvPr/>
        </p:nvSpPr>
        <p:spPr>
          <a:xfrm rot="-5400000">
            <a:off x="-1473067" y="2702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8" name="Google Shape;118;p17"/>
          <p:cNvSpPr/>
          <p:nvPr/>
        </p:nvSpPr>
        <p:spPr>
          <a:xfrm>
            <a:off x="649667" y="-333033"/>
            <a:ext cx="607600" cy="60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9" name="Google Shape;119;p17"/>
          <p:cNvSpPr/>
          <p:nvPr/>
        </p:nvSpPr>
        <p:spPr>
          <a:xfrm>
            <a:off x="10934733" y="-333033"/>
            <a:ext cx="607600" cy="60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8109468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0"/>
        <p:cNvGrpSpPr/>
        <p:nvPr/>
      </p:nvGrpSpPr>
      <p:grpSpPr>
        <a:xfrm>
          <a:off x="0" y="0"/>
          <a:ext cx="0" cy="0"/>
          <a:chOff x="0" y="0"/>
          <a:chExt cx="0" cy="0"/>
        </a:xfrm>
      </p:grpSpPr>
      <p:sp>
        <p:nvSpPr>
          <p:cNvPr id="121" name="Google Shape;121;p18"/>
          <p:cNvSpPr txBox="1">
            <a:spLocks noGrp="1"/>
          </p:cNvSpPr>
          <p:nvPr>
            <p:ph type="subTitle" idx="1"/>
          </p:nvPr>
        </p:nvSpPr>
        <p:spPr>
          <a:xfrm>
            <a:off x="960000" y="2374903"/>
            <a:ext cx="4082000" cy="722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4000" b="1"/>
            </a:lvl1pPr>
            <a:lvl2pPr lvl="1" rtl="0">
              <a:lnSpc>
                <a:spcPct val="100000"/>
              </a:lnSpc>
              <a:spcBef>
                <a:spcPts val="0"/>
              </a:spcBef>
              <a:spcAft>
                <a:spcPts val="0"/>
              </a:spcAft>
              <a:buClr>
                <a:schemeClr val="dk1"/>
              </a:buClr>
              <a:buSzPts val="2400"/>
              <a:buNone/>
              <a:defRPr sz="3200" b="1">
                <a:solidFill>
                  <a:schemeClr val="dk1"/>
                </a:solidFill>
              </a:defRPr>
            </a:lvl2pPr>
            <a:lvl3pPr lvl="2" rtl="0">
              <a:lnSpc>
                <a:spcPct val="100000"/>
              </a:lnSpc>
              <a:spcBef>
                <a:spcPts val="0"/>
              </a:spcBef>
              <a:spcAft>
                <a:spcPts val="0"/>
              </a:spcAft>
              <a:buClr>
                <a:schemeClr val="dk1"/>
              </a:buClr>
              <a:buSzPts val="2400"/>
              <a:buNone/>
              <a:defRPr sz="3200" b="1">
                <a:solidFill>
                  <a:schemeClr val="dk1"/>
                </a:solidFill>
              </a:defRPr>
            </a:lvl3pPr>
            <a:lvl4pPr lvl="3" rtl="0">
              <a:lnSpc>
                <a:spcPct val="100000"/>
              </a:lnSpc>
              <a:spcBef>
                <a:spcPts val="0"/>
              </a:spcBef>
              <a:spcAft>
                <a:spcPts val="0"/>
              </a:spcAft>
              <a:buClr>
                <a:schemeClr val="dk1"/>
              </a:buClr>
              <a:buSzPts val="2400"/>
              <a:buNone/>
              <a:defRPr sz="3200" b="1">
                <a:solidFill>
                  <a:schemeClr val="dk1"/>
                </a:solidFill>
              </a:defRPr>
            </a:lvl4pPr>
            <a:lvl5pPr lvl="4" rtl="0">
              <a:lnSpc>
                <a:spcPct val="100000"/>
              </a:lnSpc>
              <a:spcBef>
                <a:spcPts val="0"/>
              </a:spcBef>
              <a:spcAft>
                <a:spcPts val="0"/>
              </a:spcAft>
              <a:buClr>
                <a:schemeClr val="dk1"/>
              </a:buClr>
              <a:buSzPts val="2400"/>
              <a:buNone/>
              <a:defRPr sz="3200" b="1">
                <a:solidFill>
                  <a:schemeClr val="dk1"/>
                </a:solidFill>
              </a:defRPr>
            </a:lvl5pPr>
            <a:lvl6pPr lvl="5" rtl="0">
              <a:lnSpc>
                <a:spcPct val="100000"/>
              </a:lnSpc>
              <a:spcBef>
                <a:spcPts val="0"/>
              </a:spcBef>
              <a:spcAft>
                <a:spcPts val="0"/>
              </a:spcAft>
              <a:buClr>
                <a:schemeClr val="dk1"/>
              </a:buClr>
              <a:buSzPts val="2400"/>
              <a:buNone/>
              <a:defRPr sz="3200" b="1">
                <a:solidFill>
                  <a:schemeClr val="dk1"/>
                </a:solidFill>
              </a:defRPr>
            </a:lvl6pPr>
            <a:lvl7pPr lvl="6" rtl="0">
              <a:lnSpc>
                <a:spcPct val="100000"/>
              </a:lnSpc>
              <a:spcBef>
                <a:spcPts val="0"/>
              </a:spcBef>
              <a:spcAft>
                <a:spcPts val="0"/>
              </a:spcAft>
              <a:buClr>
                <a:schemeClr val="dk1"/>
              </a:buClr>
              <a:buSzPts val="2400"/>
              <a:buNone/>
              <a:defRPr sz="3200" b="1">
                <a:solidFill>
                  <a:schemeClr val="dk1"/>
                </a:solidFill>
              </a:defRPr>
            </a:lvl7pPr>
            <a:lvl8pPr lvl="7" rtl="0">
              <a:lnSpc>
                <a:spcPct val="100000"/>
              </a:lnSpc>
              <a:spcBef>
                <a:spcPts val="0"/>
              </a:spcBef>
              <a:spcAft>
                <a:spcPts val="0"/>
              </a:spcAft>
              <a:buClr>
                <a:schemeClr val="dk1"/>
              </a:buClr>
              <a:buSzPts val="2400"/>
              <a:buNone/>
              <a:defRPr sz="3200" b="1">
                <a:solidFill>
                  <a:schemeClr val="dk1"/>
                </a:solidFill>
              </a:defRPr>
            </a:lvl8pPr>
            <a:lvl9pPr lvl="8" rtl="0">
              <a:lnSpc>
                <a:spcPct val="100000"/>
              </a:lnSpc>
              <a:spcBef>
                <a:spcPts val="0"/>
              </a:spcBef>
              <a:spcAft>
                <a:spcPts val="0"/>
              </a:spcAft>
              <a:buClr>
                <a:schemeClr val="dk1"/>
              </a:buClr>
              <a:buSzPts val="2400"/>
              <a:buNone/>
              <a:defRPr sz="3200" b="1">
                <a:solidFill>
                  <a:schemeClr val="dk1"/>
                </a:solidFill>
              </a:defRPr>
            </a:lvl9pPr>
          </a:lstStyle>
          <a:p>
            <a:r>
              <a:rPr lang="es-ES"/>
              <a:t>Haga clic para modificar el estilo de subtítulo del patrón</a:t>
            </a:r>
            <a:endParaRPr/>
          </a:p>
        </p:txBody>
      </p:sp>
      <p:sp>
        <p:nvSpPr>
          <p:cNvPr id="122" name="Google Shape;122;p18"/>
          <p:cNvSpPr txBox="1">
            <a:spLocks noGrp="1"/>
          </p:cNvSpPr>
          <p:nvPr>
            <p:ph type="subTitle" idx="2"/>
          </p:nvPr>
        </p:nvSpPr>
        <p:spPr>
          <a:xfrm>
            <a:off x="960000" y="2958223"/>
            <a:ext cx="4082000" cy="14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23" name="Google Shape;123;p18"/>
          <p:cNvSpPr/>
          <p:nvPr/>
        </p:nvSpPr>
        <p:spPr>
          <a:xfrm rot="-5400000">
            <a:off x="9231967" y="6144667"/>
            <a:ext cx="4890400" cy="6276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4" name="Google Shape;124;p18"/>
          <p:cNvSpPr/>
          <p:nvPr/>
        </p:nvSpPr>
        <p:spPr>
          <a:xfrm>
            <a:off x="8615133" y="-531767"/>
            <a:ext cx="1008800" cy="1008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2587900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5349300" y="2260000"/>
            <a:ext cx="5889200" cy="1122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s-ES"/>
              <a:t>Haga clic para modificar el estilo de título del patrón</a:t>
            </a:r>
            <a:endParaRPr/>
          </a:p>
        </p:txBody>
      </p:sp>
      <p:sp>
        <p:nvSpPr>
          <p:cNvPr id="127" name="Google Shape;127;p19"/>
          <p:cNvSpPr txBox="1">
            <a:spLocks noGrp="1"/>
          </p:cNvSpPr>
          <p:nvPr>
            <p:ph type="subTitle" idx="1"/>
          </p:nvPr>
        </p:nvSpPr>
        <p:spPr>
          <a:xfrm>
            <a:off x="5349367" y="3382400"/>
            <a:ext cx="5889200" cy="12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28" name="Google Shape;128;p19"/>
          <p:cNvSpPr>
            <a:spLocks noGrp="1"/>
          </p:cNvSpPr>
          <p:nvPr>
            <p:ph type="pic" idx="2"/>
          </p:nvPr>
        </p:nvSpPr>
        <p:spPr>
          <a:xfrm>
            <a:off x="953467" y="1549400"/>
            <a:ext cx="3759200" cy="3759200"/>
          </a:xfrm>
          <a:prstGeom prst="ellipse">
            <a:avLst/>
          </a:prstGeom>
          <a:noFill/>
          <a:ln>
            <a:noFill/>
          </a:ln>
        </p:spPr>
      </p:sp>
      <p:sp>
        <p:nvSpPr>
          <p:cNvPr id="129" name="Google Shape;129;p19"/>
          <p:cNvSpPr/>
          <p:nvPr/>
        </p:nvSpPr>
        <p:spPr>
          <a:xfrm rot="10800000">
            <a:off x="4712667" y="-313867"/>
            <a:ext cx="55004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0" name="Google Shape;130;p19"/>
          <p:cNvSpPr/>
          <p:nvPr/>
        </p:nvSpPr>
        <p:spPr>
          <a:xfrm>
            <a:off x="1416533" y="6144667"/>
            <a:ext cx="35928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1" name="Google Shape;131;p19"/>
          <p:cNvSpPr/>
          <p:nvPr/>
        </p:nvSpPr>
        <p:spPr>
          <a:xfrm>
            <a:off x="11907633" y="1715533"/>
            <a:ext cx="529200" cy="529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2" name="Google Shape;132;p19"/>
          <p:cNvSpPr/>
          <p:nvPr/>
        </p:nvSpPr>
        <p:spPr>
          <a:xfrm>
            <a:off x="9850533" y="6014167"/>
            <a:ext cx="1546000" cy="1546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3" name="Google Shape;133;p19"/>
          <p:cNvSpPr/>
          <p:nvPr/>
        </p:nvSpPr>
        <p:spPr>
          <a:xfrm>
            <a:off x="632133" y="713333"/>
            <a:ext cx="784400" cy="784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048497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36" name="Google Shape;136;p20"/>
          <p:cNvSpPr txBox="1">
            <a:spLocks noGrp="1"/>
          </p:cNvSpPr>
          <p:nvPr>
            <p:ph type="subTitle" idx="1"/>
          </p:nvPr>
        </p:nvSpPr>
        <p:spPr>
          <a:xfrm>
            <a:off x="960000" y="3353767"/>
            <a:ext cx="31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3200" b="1"/>
            </a:lvl1pPr>
            <a:lvl2pPr lvl="1" algn="ctr" rtl="0">
              <a:lnSpc>
                <a:spcPct val="100000"/>
              </a:lnSpc>
              <a:spcBef>
                <a:spcPts val="0"/>
              </a:spcBef>
              <a:spcAft>
                <a:spcPts val="0"/>
              </a:spcAft>
              <a:buClr>
                <a:schemeClr val="dk1"/>
              </a:buClr>
              <a:buSzPts val="2400"/>
              <a:buNone/>
              <a:defRPr sz="3200" b="1">
                <a:solidFill>
                  <a:schemeClr val="dk1"/>
                </a:solidFill>
              </a:defRPr>
            </a:lvl2pPr>
            <a:lvl3pPr lvl="2" algn="ctr" rtl="0">
              <a:lnSpc>
                <a:spcPct val="100000"/>
              </a:lnSpc>
              <a:spcBef>
                <a:spcPts val="0"/>
              </a:spcBef>
              <a:spcAft>
                <a:spcPts val="0"/>
              </a:spcAft>
              <a:buClr>
                <a:schemeClr val="dk1"/>
              </a:buClr>
              <a:buSzPts val="2400"/>
              <a:buNone/>
              <a:defRPr sz="3200" b="1">
                <a:solidFill>
                  <a:schemeClr val="dk1"/>
                </a:solidFill>
              </a:defRPr>
            </a:lvl3pPr>
            <a:lvl4pPr lvl="3" algn="ctr" rtl="0">
              <a:lnSpc>
                <a:spcPct val="100000"/>
              </a:lnSpc>
              <a:spcBef>
                <a:spcPts val="0"/>
              </a:spcBef>
              <a:spcAft>
                <a:spcPts val="0"/>
              </a:spcAft>
              <a:buClr>
                <a:schemeClr val="dk1"/>
              </a:buClr>
              <a:buSzPts val="2400"/>
              <a:buNone/>
              <a:defRPr sz="3200" b="1">
                <a:solidFill>
                  <a:schemeClr val="dk1"/>
                </a:solidFill>
              </a:defRPr>
            </a:lvl4pPr>
            <a:lvl5pPr lvl="4" algn="ctr" rtl="0">
              <a:lnSpc>
                <a:spcPct val="100000"/>
              </a:lnSpc>
              <a:spcBef>
                <a:spcPts val="0"/>
              </a:spcBef>
              <a:spcAft>
                <a:spcPts val="0"/>
              </a:spcAft>
              <a:buClr>
                <a:schemeClr val="dk1"/>
              </a:buClr>
              <a:buSzPts val="2400"/>
              <a:buNone/>
              <a:defRPr sz="3200" b="1">
                <a:solidFill>
                  <a:schemeClr val="dk1"/>
                </a:solidFill>
              </a:defRPr>
            </a:lvl5pPr>
            <a:lvl6pPr lvl="5" algn="ctr" rtl="0">
              <a:lnSpc>
                <a:spcPct val="100000"/>
              </a:lnSpc>
              <a:spcBef>
                <a:spcPts val="0"/>
              </a:spcBef>
              <a:spcAft>
                <a:spcPts val="0"/>
              </a:spcAft>
              <a:buClr>
                <a:schemeClr val="dk1"/>
              </a:buClr>
              <a:buSzPts val="2400"/>
              <a:buNone/>
              <a:defRPr sz="3200" b="1">
                <a:solidFill>
                  <a:schemeClr val="dk1"/>
                </a:solidFill>
              </a:defRPr>
            </a:lvl6pPr>
            <a:lvl7pPr lvl="6" algn="ctr" rtl="0">
              <a:lnSpc>
                <a:spcPct val="100000"/>
              </a:lnSpc>
              <a:spcBef>
                <a:spcPts val="0"/>
              </a:spcBef>
              <a:spcAft>
                <a:spcPts val="0"/>
              </a:spcAft>
              <a:buClr>
                <a:schemeClr val="dk1"/>
              </a:buClr>
              <a:buSzPts val="2400"/>
              <a:buNone/>
              <a:defRPr sz="3200" b="1">
                <a:solidFill>
                  <a:schemeClr val="dk1"/>
                </a:solidFill>
              </a:defRPr>
            </a:lvl7pPr>
            <a:lvl8pPr lvl="7" algn="ctr" rtl="0">
              <a:lnSpc>
                <a:spcPct val="100000"/>
              </a:lnSpc>
              <a:spcBef>
                <a:spcPts val="0"/>
              </a:spcBef>
              <a:spcAft>
                <a:spcPts val="0"/>
              </a:spcAft>
              <a:buClr>
                <a:schemeClr val="dk1"/>
              </a:buClr>
              <a:buSzPts val="2400"/>
              <a:buNone/>
              <a:defRPr sz="3200" b="1">
                <a:solidFill>
                  <a:schemeClr val="dk1"/>
                </a:solidFill>
              </a:defRPr>
            </a:lvl8pPr>
            <a:lvl9pPr lvl="8" algn="ctr" rtl="0">
              <a:lnSpc>
                <a:spcPct val="100000"/>
              </a:lnSpc>
              <a:spcBef>
                <a:spcPts val="0"/>
              </a:spcBef>
              <a:spcAft>
                <a:spcPts val="0"/>
              </a:spcAft>
              <a:buClr>
                <a:schemeClr val="dk1"/>
              </a:buClr>
              <a:buSzPts val="2400"/>
              <a:buNone/>
              <a:defRPr sz="3200" b="1">
                <a:solidFill>
                  <a:schemeClr val="dk1"/>
                </a:solidFill>
              </a:defRPr>
            </a:lvl9pPr>
          </a:lstStyle>
          <a:p>
            <a:r>
              <a:rPr lang="es-ES"/>
              <a:t>Haga clic para modificar el estilo de subtítulo del patrón</a:t>
            </a:r>
            <a:endParaRPr/>
          </a:p>
        </p:txBody>
      </p:sp>
      <p:sp>
        <p:nvSpPr>
          <p:cNvPr id="137" name="Google Shape;137;p20"/>
          <p:cNvSpPr txBox="1">
            <a:spLocks noGrp="1"/>
          </p:cNvSpPr>
          <p:nvPr>
            <p:ph type="subTitle" idx="2"/>
          </p:nvPr>
        </p:nvSpPr>
        <p:spPr>
          <a:xfrm>
            <a:off x="960000" y="3836208"/>
            <a:ext cx="3115200" cy="14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38" name="Google Shape;138;p20"/>
          <p:cNvSpPr txBox="1">
            <a:spLocks noGrp="1"/>
          </p:cNvSpPr>
          <p:nvPr>
            <p:ph type="subTitle" idx="3"/>
          </p:nvPr>
        </p:nvSpPr>
        <p:spPr>
          <a:xfrm>
            <a:off x="4538400" y="3836207"/>
            <a:ext cx="3115200" cy="14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39" name="Google Shape;139;p20"/>
          <p:cNvSpPr txBox="1">
            <a:spLocks noGrp="1"/>
          </p:cNvSpPr>
          <p:nvPr>
            <p:ph type="subTitle" idx="4"/>
          </p:nvPr>
        </p:nvSpPr>
        <p:spPr>
          <a:xfrm>
            <a:off x="8116800" y="3836207"/>
            <a:ext cx="3115200" cy="14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40" name="Google Shape;140;p20"/>
          <p:cNvSpPr txBox="1">
            <a:spLocks noGrp="1"/>
          </p:cNvSpPr>
          <p:nvPr>
            <p:ph type="subTitle" idx="5"/>
          </p:nvPr>
        </p:nvSpPr>
        <p:spPr>
          <a:xfrm>
            <a:off x="4538400" y="3353767"/>
            <a:ext cx="31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3200" b="1"/>
            </a:lvl1pPr>
            <a:lvl2pPr lvl="1" algn="ctr" rtl="0">
              <a:lnSpc>
                <a:spcPct val="100000"/>
              </a:lnSpc>
              <a:spcBef>
                <a:spcPts val="0"/>
              </a:spcBef>
              <a:spcAft>
                <a:spcPts val="0"/>
              </a:spcAft>
              <a:buClr>
                <a:schemeClr val="dk1"/>
              </a:buClr>
              <a:buSzPts val="2400"/>
              <a:buNone/>
              <a:defRPr sz="3200" b="1">
                <a:solidFill>
                  <a:schemeClr val="dk1"/>
                </a:solidFill>
              </a:defRPr>
            </a:lvl2pPr>
            <a:lvl3pPr lvl="2" algn="ctr" rtl="0">
              <a:lnSpc>
                <a:spcPct val="100000"/>
              </a:lnSpc>
              <a:spcBef>
                <a:spcPts val="0"/>
              </a:spcBef>
              <a:spcAft>
                <a:spcPts val="0"/>
              </a:spcAft>
              <a:buClr>
                <a:schemeClr val="dk1"/>
              </a:buClr>
              <a:buSzPts val="2400"/>
              <a:buNone/>
              <a:defRPr sz="3200" b="1">
                <a:solidFill>
                  <a:schemeClr val="dk1"/>
                </a:solidFill>
              </a:defRPr>
            </a:lvl3pPr>
            <a:lvl4pPr lvl="3" algn="ctr" rtl="0">
              <a:lnSpc>
                <a:spcPct val="100000"/>
              </a:lnSpc>
              <a:spcBef>
                <a:spcPts val="0"/>
              </a:spcBef>
              <a:spcAft>
                <a:spcPts val="0"/>
              </a:spcAft>
              <a:buClr>
                <a:schemeClr val="dk1"/>
              </a:buClr>
              <a:buSzPts val="2400"/>
              <a:buNone/>
              <a:defRPr sz="3200" b="1">
                <a:solidFill>
                  <a:schemeClr val="dk1"/>
                </a:solidFill>
              </a:defRPr>
            </a:lvl4pPr>
            <a:lvl5pPr lvl="4" algn="ctr" rtl="0">
              <a:lnSpc>
                <a:spcPct val="100000"/>
              </a:lnSpc>
              <a:spcBef>
                <a:spcPts val="0"/>
              </a:spcBef>
              <a:spcAft>
                <a:spcPts val="0"/>
              </a:spcAft>
              <a:buClr>
                <a:schemeClr val="dk1"/>
              </a:buClr>
              <a:buSzPts val="2400"/>
              <a:buNone/>
              <a:defRPr sz="3200" b="1">
                <a:solidFill>
                  <a:schemeClr val="dk1"/>
                </a:solidFill>
              </a:defRPr>
            </a:lvl5pPr>
            <a:lvl6pPr lvl="5" algn="ctr" rtl="0">
              <a:lnSpc>
                <a:spcPct val="100000"/>
              </a:lnSpc>
              <a:spcBef>
                <a:spcPts val="0"/>
              </a:spcBef>
              <a:spcAft>
                <a:spcPts val="0"/>
              </a:spcAft>
              <a:buClr>
                <a:schemeClr val="dk1"/>
              </a:buClr>
              <a:buSzPts val="2400"/>
              <a:buNone/>
              <a:defRPr sz="3200" b="1">
                <a:solidFill>
                  <a:schemeClr val="dk1"/>
                </a:solidFill>
              </a:defRPr>
            </a:lvl6pPr>
            <a:lvl7pPr lvl="6" algn="ctr" rtl="0">
              <a:lnSpc>
                <a:spcPct val="100000"/>
              </a:lnSpc>
              <a:spcBef>
                <a:spcPts val="0"/>
              </a:spcBef>
              <a:spcAft>
                <a:spcPts val="0"/>
              </a:spcAft>
              <a:buClr>
                <a:schemeClr val="dk1"/>
              </a:buClr>
              <a:buSzPts val="2400"/>
              <a:buNone/>
              <a:defRPr sz="3200" b="1">
                <a:solidFill>
                  <a:schemeClr val="dk1"/>
                </a:solidFill>
              </a:defRPr>
            </a:lvl7pPr>
            <a:lvl8pPr lvl="7" algn="ctr" rtl="0">
              <a:lnSpc>
                <a:spcPct val="100000"/>
              </a:lnSpc>
              <a:spcBef>
                <a:spcPts val="0"/>
              </a:spcBef>
              <a:spcAft>
                <a:spcPts val="0"/>
              </a:spcAft>
              <a:buClr>
                <a:schemeClr val="dk1"/>
              </a:buClr>
              <a:buSzPts val="2400"/>
              <a:buNone/>
              <a:defRPr sz="3200" b="1">
                <a:solidFill>
                  <a:schemeClr val="dk1"/>
                </a:solidFill>
              </a:defRPr>
            </a:lvl8pPr>
            <a:lvl9pPr lvl="8" algn="ctr" rtl="0">
              <a:lnSpc>
                <a:spcPct val="100000"/>
              </a:lnSpc>
              <a:spcBef>
                <a:spcPts val="0"/>
              </a:spcBef>
              <a:spcAft>
                <a:spcPts val="0"/>
              </a:spcAft>
              <a:buClr>
                <a:schemeClr val="dk1"/>
              </a:buClr>
              <a:buSzPts val="2400"/>
              <a:buNone/>
              <a:defRPr sz="3200" b="1">
                <a:solidFill>
                  <a:schemeClr val="dk1"/>
                </a:solidFill>
              </a:defRPr>
            </a:lvl9pPr>
          </a:lstStyle>
          <a:p>
            <a:r>
              <a:rPr lang="es-ES"/>
              <a:t>Haga clic para modificar el estilo de subtítulo del patrón</a:t>
            </a:r>
            <a:endParaRPr/>
          </a:p>
        </p:txBody>
      </p:sp>
      <p:sp>
        <p:nvSpPr>
          <p:cNvPr id="141" name="Google Shape;141;p20"/>
          <p:cNvSpPr txBox="1">
            <a:spLocks noGrp="1"/>
          </p:cNvSpPr>
          <p:nvPr>
            <p:ph type="subTitle" idx="6"/>
          </p:nvPr>
        </p:nvSpPr>
        <p:spPr>
          <a:xfrm>
            <a:off x="8116800" y="3353767"/>
            <a:ext cx="31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3200" b="1"/>
            </a:lvl1pPr>
            <a:lvl2pPr lvl="1" algn="ctr" rtl="0">
              <a:lnSpc>
                <a:spcPct val="100000"/>
              </a:lnSpc>
              <a:spcBef>
                <a:spcPts val="0"/>
              </a:spcBef>
              <a:spcAft>
                <a:spcPts val="0"/>
              </a:spcAft>
              <a:buClr>
                <a:schemeClr val="dk1"/>
              </a:buClr>
              <a:buSzPts val="2400"/>
              <a:buNone/>
              <a:defRPr sz="3200" b="1">
                <a:solidFill>
                  <a:schemeClr val="dk1"/>
                </a:solidFill>
              </a:defRPr>
            </a:lvl2pPr>
            <a:lvl3pPr lvl="2" algn="ctr" rtl="0">
              <a:lnSpc>
                <a:spcPct val="100000"/>
              </a:lnSpc>
              <a:spcBef>
                <a:spcPts val="0"/>
              </a:spcBef>
              <a:spcAft>
                <a:spcPts val="0"/>
              </a:spcAft>
              <a:buClr>
                <a:schemeClr val="dk1"/>
              </a:buClr>
              <a:buSzPts val="2400"/>
              <a:buNone/>
              <a:defRPr sz="3200" b="1">
                <a:solidFill>
                  <a:schemeClr val="dk1"/>
                </a:solidFill>
              </a:defRPr>
            </a:lvl3pPr>
            <a:lvl4pPr lvl="3" algn="ctr" rtl="0">
              <a:lnSpc>
                <a:spcPct val="100000"/>
              </a:lnSpc>
              <a:spcBef>
                <a:spcPts val="0"/>
              </a:spcBef>
              <a:spcAft>
                <a:spcPts val="0"/>
              </a:spcAft>
              <a:buClr>
                <a:schemeClr val="dk1"/>
              </a:buClr>
              <a:buSzPts val="2400"/>
              <a:buNone/>
              <a:defRPr sz="3200" b="1">
                <a:solidFill>
                  <a:schemeClr val="dk1"/>
                </a:solidFill>
              </a:defRPr>
            </a:lvl4pPr>
            <a:lvl5pPr lvl="4" algn="ctr" rtl="0">
              <a:lnSpc>
                <a:spcPct val="100000"/>
              </a:lnSpc>
              <a:spcBef>
                <a:spcPts val="0"/>
              </a:spcBef>
              <a:spcAft>
                <a:spcPts val="0"/>
              </a:spcAft>
              <a:buClr>
                <a:schemeClr val="dk1"/>
              </a:buClr>
              <a:buSzPts val="2400"/>
              <a:buNone/>
              <a:defRPr sz="3200" b="1">
                <a:solidFill>
                  <a:schemeClr val="dk1"/>
                </a:solidFill>
              </a:defRPr>
            </a:lvl5pPr>
            <a:lvl6pPr lvl="5" algn="ctr" rtl="0">
              <a:lnSpc>
                <a:spcPct val="100000"/>
              </a:lnSpc>
              <a:spcBef>
                <a:spcPts val="0"/>
              </a:spcBef>
              <a:spcAft>
                <a:spcPts val="0"/>
              </a:spcAft>
              <a:buClr>
                <a:schemeClr val="dk1"/>
              </a:buClr>
              <a:buSzPts val="2400"/>
              <a:buNone/>
              <a:defRPr sz="3200" b="1">
                <a:solidFill>
                  <a:schemeClr val="dk1"/>
                </a:solidFill>
              </a:defRPr>
            </a:lvl6pPr>
            <a:lvl7pPr lvl="6" algn="ctr" rtl="0">
              <a:lnSpc>
                <a:spcPct val="100000"/>
              </a:lnSpc>
              <a:spcBef>
                <a:spcPts val="0"/>
              </a:spcBef>
              <a:spcAft>
                <a:spcPts val="0"/>
              </a:spcAft>
              <a:buClr>
                <a:schemeClr val="dk1"/>
              </a:buClr>
              <a:buSzPts val="2400"/>
              <a:buNone/>
              <a:defRPr sz="3200" b="1">
                <a:solidFill>
                  <a:schemeClr val="dk1"/>
                </a:solidFill>
              </a:defRPr>
            </a:lvl7pPr>
            <a:lvl8pPr lvl="7" algn="ctr" rtl="0">
              <a:lnSpc>
                <a:spcPct val="100000"/>
              </a:lnSpc>
              <a:spcBef>
                <a:spcPts val="0"/>
              </a:spcBef>
              <a:spcAft>
                <a:spcPts val="0"/>
              </a:spcAft>
              <a:buClr>
                <a:schemeClr val="dk1"/>
              </a:buClr>
              <a:buSzPts val="2400"/>
              <a:buNone/>
              <a:defRPr sz="3200" b="1">
                <a:solidFill>
                  <a:schemeClr val="dk1"/>
                </a:solidFill>
              </a:defRPr>
            </a:lvl8pPr>
            <a:lvl9pPr lvl="8" algn="ctr" rtl="0">
              <a:lnSpc>
                <a:spcPct val="100000"/>
              </a:lnSpc>
              <a:spcBef>
                <a:spcPts val="0"/>
              </a:spcBef>
              <a:spcAft>
                <a:spcPts val="0"/>
              </a:spcAft>
              <a:buClr>
                <a:schemeClr val="dk1"/>
              </a:buClr>
              <a:buSzPts val="2400"/>
              <a:buNone/>
              <a:defRPr sz="3200" b="1">
                <a:solidFill>
                  <a:schemeClr val="dk1"/>
                </a:solidFill>
              </a:defRPr>
            </a:lvl9pPr>
          </a:lstStyle>
          <a:p>
            <a:r>
              <a:rPr lang="es-ES"/>
              <a:t>Haga clic para modificar el estilo de subtítulo del patrón</a:t>
            </a:r>
            <a:endParaRPr/>
          </a:p>
        </p:txBody>
      </p:sp>
      <p:sp>
        <p:nvSpPr>
          <p:cNvPr id="142" name="Google Shape;142;p20"/>
          <p:cNvSpPr/>
          <p:nvPr/>
        </p:nvSpPr>
        <p:spPr>
          <a:xfrm>
            <a:off x="1891791" y="6144667"/>
            <a:ext cx="1251600" cy="1252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3" name="Google Shape;143;p20"/>
          <p:cNvSpPr/>
          <p:nvPr/>
        </p:nvSpPr>
        <p:spPr>
          <a:xfrm>
            <a:off x="-1169667" y="-831067"/>
            <a:ext cx="4598800" cy="1544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4" name="Google Shape;144;p20"/>
          <p:cNvSpPr/>
          <p:nvPr/>
        </p:nvSpPr>
        <p:spPr>
          <a:xfrm>
            <a:off x="10927719" y="482653"/>
            <a:ext cx="621600" cy="622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5" name="Google Shape;145;p20"/>
          <p:cNvSpPr/>
          <p:nvPr/>
        </p:nvSpPr>
        <p:spPr>
          <a:xfrm flipH="1">
            <a:off x="8201867" y="6144667"/>
            <a:ext cx="4886400" cy="1544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2856446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48" name="Google Shape;148;p21"/>
          <p:cNvSpPr txBox="1">
            <a:spLocks noGrp="1"/>
          </p:cNvSpPr>
          <p:nvPr>
            <p:ph type="subTitle" idx="1"/>
          </p:nvPr>
        </p:nvSpPr>
        <p:spPr>
          <a:xfrm>
            <a:off x="957329" y="4668584"/>
            <a:ext cx="3217200" cy="621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3200" b="1">
                <a:solidFill>
                  <a:schemeClr val="dk1"/>
                </a:solidFill>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s-ES"/>
              <a:t>Haga clic para modificar el estilo de subtítulo del patrón</a:t>
            </a:r>
            <a:endParaRPr/>
          </a:p>
        </p:txBody>
      </p:sp>
      <p:sp>
        <p:nvSpPr>
          <p:cNvPr id="149" name="Google Shape;149;p21"/>
          <p:cNvSpPr txBox="1">
            <a:spLocks noGrp="1"/>
          </p:cNvSpPr>
          <p:nvPr>
            <p:ph type="subTitle" idx="2"/>
          </p:nvPr>
        </p:nvSpPr>
        <p:spPr>
          <a:xfrm>
            <a:off x="4482851" y="4668585"/>
            <a:ext cx="3217200" cy="621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3200" b="1">
                <a:solidFill>
                  <a:schemeClr val="dk1"/>
                </a:solidFill>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s-ES"/>
              <a:t>Haga clic para modificar el estilo de subtítulo del patrón</a:t>
            </a:r>
            <a:endParaRPr/>
          </a:p>
        </p:txBody>
      </p:sp>
      <p:sp>
        <p:nvSpPr>
          <p:cNvPr id="150" name="Google Shape;150;p21"/>
          <p:cNvSpPr txBox="1">
            <a:spLocks noGrp="1"/>
          </p:cNvSpPr>
          <p:nvPr>
            <p:ph type="subTitle" idx="3"/>
          </p:nvPr>
        </p:nvSpPr>
        <p:spPr>
          <a:xfrm>
            <a:off x="8008371" y="4668585"/>
            <a:ext cx="3217200" cy="621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400"/>
              <a:buFont typeface="Bebas Neue"/>
              <a:buNone/>
              <a:defRPr sz="3200" b="1">
                <a:solidFill>
                  <a:schemeClr val="dk1"/>
                </a:solidFill>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s-ES"/>
              <a:t>Haga clic para modificar el estilo de subtítulo del patrón</a:t>
            </a:r>
            <a:endParaRPr/>
          </a:p>
        </p:txBody>
      </p:sp>
      <p:sp>
        <p:nvSpPr>
          <p:cNvPr id="151" name="Google Shape;151;p21"/>
          <p:cNvSpPr txBox="1">
            <a:spLocks noGrp="1"/>
          </p:cNvSpPr>
          <p:nvPr>
            <p:ph type="subTitle" idx="4"/>
          </p:nvPr>
        </p:nvSpPr>
        <p:spPr>
          <a:xfrm>
            <a:off x="953467" y="3366600"/>
            <a:ext cx="3217200" cy="136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52" name="Google Shape;152;p21"/>
          <p:cNvSpPr txBox="1">
            <a:spLocks noGrp="1"/>
          </p:cNvSpPr>
          <p:nvPr>
            <p:ph type="subTitle" idx="5"/>
          </p:nvPr>
        </p:nvSpPr>
        <p:spPr>
          <a:xfrm>
            <a:off x="4478984" y="3366615"/>
            <a:ext cx="3217200" cy="13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53" name="Google Shape;153;p21"/>
          <p:cNvSpPr txBox="1">
            <a:spLocks noGrp="1"/>
          </p:cNvSpPr>
          <p:nvPr>
            <p:ph type="subTitle" idx="6"/>
          </p:nvPr>
        </p:nvSpPr>
        <p:spPr>
          <a:xfrm>
            <a:off x="8004503" y="3366631"/>
            <a:ext cx="3217200" cy="136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54" name="Google Shape;154;p21"/>
          <p:cNvSpPr/>
          <p:nvPr/>
        </p:nvSpPr>
        <p:spPr>
          <a:xfrm rot="10800000">
            <a:off x="9910567" y="6162048"/>
            <a:ext cx="3202000" cy="107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5" name="Google Shape;155;p21"/>
          <p:cNvSpPr/>
          <p:nvPr/>
        </p:nvSpPr>
        <p:spPr>
          <a:xfrm rot="10800000" flipH="1">
            <a:off x="-920567" y="6144681"/>
            <a:ext cx="3202000" cy="107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6" name="Google Shape;156;p21"/>
          <p:cNvSpPr/>
          <p:nvPr/>
        </p:nvSpPr>
        <p:spPr>
          <a:xfrm>
            <a:off x="-462299" y="1396700"/>
            <a:ext cx="1021200" cy="102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7" name="Google Shape;157;p21"/>
          <p:cNvSpPr/>
          <p:nvPr/>
        </p:nvSpPr>
        <p:spPr>
          <a:xfrm>
            <a:off x="10927919" y="-343633"/>
            <a:ext cx="621200" cy="62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8" name="Google Shape;158;p21"/>
          <p:cNvSpPr/>
          <p:nvPr/>
        </p:nvSpPr>
        <p:spPr>
          <a:xfrm>
            <a:off x="8936844" y="5887652"/>
            <a:ext cx="513600" cy="514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8309801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61" name="Google Shape;161;p22"/>
          <p:cNvSpPr txBox="1">
            <a:spLocks noGrp="1"/>
          </p:cNvSpPr>
          <p:nvPr>
            <p:ph type="subTitle" idx="1"/>
          </p:nvPr>
        </p:nvSpPr>
        <p:spPr>
          <a:xfrm>
            <a:off x="1118615" y="1781836"/>
            <a:ext cx="3040800" cy="6216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62" name="Google Shape;162;p22"/>
          <p:cNvSpPr txBox="1">
            <a:spLocks noGrp="1"/>
          </p:cNvSpPr>
          <p:nvPr>
            <p:ph type="subTitle" idx="2"/>
          </p:nvPr>
        </p:nvSpPr>
        <p:spPr>
          <a:xfrm>
            <a:off x="1118700" y="2272904"/>
            <a:ext cx="3040800" cy="7636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63" name="Google Shape;163;p22"/>
          <p:cNvSpPr txBox="1">
            <a:spLocks noGrp="1"/>
          </p:cNvSpPr>
          <p:nvPr>
            <p:ph type="subTitle" idx="3"/>
          </p:nvPr>
        </p:nvSpPr>
        <p:spPr>
          <a:xfrm>
            <a:off x="8032397" y="2272904"/>
            <a:ext cx="30408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64" name="Google Shape;164;p22"/>
          <p:cNvSpPr txBox="1">
            <a:spLocks noGrp="1"/>
          </p:cNvSpPr>
          <p:nvPr>
            <p:ph type="subTitle" idx="4"/>
          </p:nvPr>
        </p:nvSpPr>
        <p:spPr>
          <a:xfrm>
            <a:off x="1118700" y="4622437"/>
            <a:ext cx="3040800" cy="7636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65" name="Google Shape;165;p22"/>
          <p:cNvSpPr txBox="1">
            <a:spLocks noGrp="1"/>
          </p:cNvSpPr>
          <p:nvPr>
            <p:ph type="subTitle" idx="5"/>
          </p:nvPr>
        </p:nvSpPr>
        <p:spPr>
          <a:xfrm>
            <a:off x="8032397" y="4622437"/>
            <a:ext cx="30408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66" name="Google Shape;166;p22"/>
          <p:cNvSpPr txBox="1">
            <a:spLocks noGrp="1"/>
          </p:cNvSpPr>
          <p:nvPr>
            <p:ph type="subTitle" idx="6"/>
          </p:nvPr>
        </p:nvSpPr>
        <p:spPr>
          <a:xfrm>
            <a:off x="1118695" y="4131369"/>
            <a:ext cx="3040800" cy="6216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67" name="Google Shape;167;p22"/>
          <p:cNvSpPr txBox="1">
            <a:spLocks noGrp="1"/>
          </p:cNvSpPr>
          <p:nvPr>
            <p:ph type="subTitle" idx="7"/>
          </p:nvPr>
        </p:nvSpPr>
        <p:spPr>
          <a:xfrm>
            <a:off x="8032383" y="1781836"/>
            <a:ext cx="3040800" cy="62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68" name="Google Shape;168;p22"/>
          <p:cNvSpPr txBox="1">
            <a:spLocks noGrp="1"/>
          </p:cNvSpPr>
          <p:nvPr>
            <p:ph type="subTitle" idx="8"/>
          </p:nvPr>
        </p:nvSpPr>
        <p:spPr>
          <a:xfrm>
            <a:off x="8032383" y="4131369"/>
            <a:ext cx="3040800" cy="621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69" name="Google Shape;169;p22"/>
          <p:cNvSpPr/>
          <p:nvPr/>
        </p:nvSpPr>
        <p:spPr>
          <a:xfrm>
            <a:off x="10988299" y="5979267"/>
            <a:ext cx="500400" cy="500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0" name="Google Shape;170;p22"/>
          <p:cNvSpPr/>
          <p:nvPr/>
        </p:nvSpPr>
        <p:spPr>
          <a:xfrm rot="5400338">
            <a:off x="9976432" y="-895224"/>
            <a:ext cx="4068800" cy="15440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1" name="Google Shape;171;p22"/>
          <p:cNvSpPr/>
          <p:nvPr/>
        </p:nvSpPr>
        <p:spPr>
          <a:xfrm rot="-5400000">
            <a:off x="-1849667" y="5884633"/>
            <a:ext cx="4068800" cy="1544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2" name="Google Shape;172;p22"/>
          <p:cNvSpPr/>
          <p:nvPr/>
        </p:nvSpPr>
        <p:spPr>
          <a:xfrm>
            <a:off x="500467" y="260100"/>
            <a:ext cx="906000" cy="9064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063597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73"/>
        <p:cNvGrpSpPr/>
        <p:nvPr/>
      </p:nvGrpSpPr>
      <p:grpSpPr>
        <a:xfrm>
          <a:off x="0" y="0"/>
          <a:ext cx="0" cy="0"/>
          <a:chOff x="0" y="0"/>
          <a:chExt cx="0" cy="0"/>
        </a:xfrm>
      </p:grpSpPr>
      <p:sp>
        <p:nvSpPr>
          <p:cNvPr id="174" name="Google Shape;174;p23"/>
          <p:cNvSpPr txBox="1">
            <a:spLocks noGrp="1"/>
          </p:cNvSpPr>
          <p:nvPr>
            <p:ph type="subTitle" idx="1"/>
          </p:nvPr>
        </p:nvSpPr>
        <p:spPr>
          <a:xfrm>
            <a:off x="1059933" y="2527125"/>
            <a:ext cx="29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5" name="Google Shape;175;p23"/>
          <p:cNvSpPr txBox="1">
            <a:spLocks noGrp="1"/>
          </p:cNvSpPr>
          <p:nvPr>
            <p:ph type="subTitle" idx="2"/>
          </p:nvPr>
        </p:nvSpPr>
        <p:spPr>
          <a:xfrm>
            <a:off x="4605845" y="2527125"/>
            <a:ext cx="291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6" name="Google Shape;176;p23"/>
          <p:cNvSpPr txBox="1">
            <a:spLocks noGrp="1"/>
          </p:cNvSpPr>
          <p:nvPr>
            <p:ph type="subTitle" idx="3"/>
          </p:nvPr>
        </p:nvSpPr>
        <p:spPr>
          <a:xfrm>
            <a:off x="8150112" y="2527125"/>
            <a:ext cx="290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7" name="Google Shape;177;p23"/>
          <p:cNvSpPr txBox="1">
            <a:spLocks noGrp="1"/>
          </p:cNvSpPr>
          <p:nvPr>
            <p:ph type="subTitle" idx="4"/>
          </p:nvPr>
        </p:nvSpPr>
        <p:spPr>
          <a:xfrm>
            <a:off x="1059933" y="4567864"/>
            <a:ext cx="2915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8" name="Google Shape;178;p23"/>
          <p:cNvSpPr txBox="1">
            <a:spLocks noGrp="1"/>
          </p:cNvSpPr>
          <p:nvPr>
            <p:ph type="subTitle" idx="5"/>
          </p:nvPr>
        </p:nvSpPr>
        <p:spPr>
          <a:xfrm>
            <a:off x="4605845" y="4567864"/>
            <a:ext cx="29132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79" name="Google Shape;179;p23"/>
          <p:cNvSpPr txBox="1">
            <a:spLocks noGrp="1"/>
          </p:cNvSpPr>
          <p:nvPr>
            <p:ph type="subTitle" idx="6"/>
          </p:nvPr>
        </p:nvSpPr>
        <p:spPr>
          <a:xfrm>
            <a:off x="8150112" y="4567864"/>
            <a:ext cx="2908800" cy="646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80" name="Google Shape;180;p23"/>
          <p:cNvSpPr txBox="1">
            <a:spLocks noGrp="1"/>
          </p:cNvSpPr>
          <p:nvPr>
            <p:ph type="subTitle" idx="7"/>
          </p:nvPr>
        </p:nvSpPr>
        <p:spPr>
          <a:xfrm>
            <a:off x="1059933" y="2020667"/>
            <a:ext cx="29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1" name="Google Shape;181;p23"/>
          <p:cNvSpPr txBox="1">
            <a:spLocks noGrp="1"/>
          </p:cNvSpPr>
          <p:nvPr>
            <p:ph type="subTitle" idx="8"/>
          </p:nvPr>
        </p:nvSpPr>
        <p:spPr>
          <a:xfrm>
            <a:off x="4603983" y="2020667"/>
            <a:ext cx="29136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2" name="Google Shape;182;p23"/>
          <p:cNvSpPr txBox="1">
            <a:spLocks noGrp="1"/>
          </p:cNvSpPr>
          <p:nvPr>
            <p:ph type="subTitle" idx="9"/>
          </p:nvPr>
        </p:nvSpPr>
        <p:spPr>
          <a:xfrm>
            <a:off x="8146800" y="2020667"/>
            <a:ext cx="29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3" name="Google Shape;183;p23"/>
          <p:cNvSpPr txBox="1">
            <a:spLocks noGrp="1"/>
          </p:cNvSpPr>
          <p:nvPr>
            <p:ph type="subTitle" idx="13"/>
          </p:nvPr>
        </p:nvSpPr>
        <p:spPr>
          <a:xfrm>
            <a:off x="1059933" y="4061408"/>
            <a:ext cx="29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4" name="Google Shape;184;p23"/>
          <p:cNvSpPr txBox="1">
            <a:spLocks noGrp="1"/>
          </p:cNvSpPr>
          <p:nvPr>
            <p:ph type="subTitle" idx="14"/>
          </p:nvPr>
        </p:nvSpPr>
        <p:spPr>
          <a:xfrm>
            <a:off x="4603983" y="4061392"/>
            <a:ext cx="29136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5" name="Google Shape;185;p23"/>
          <p:cNvSpPr txBox="1">
            <a:spLocks noGrp="1"/>
          </p:cNvSpPr>
          <p:nvPr>
            <p:ph type="subTitle" idx="15"/>
          </p:nvPr>
        </p:nvSpPr>
        <p:spPr>
          <a:xfrm>
            <a:off x="8146800" y="4061392"/>
            <a:ext cx="2915200" cy="62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200" b="1">
                <a:solidFill>
                  <a:schemeClr val="dk1"/>
                </a:solidFill>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s-ES"/>
              <a:t>Haga clic para modificar el estilo de subtítulo del patrón</a:t>
            </a:r>
            <a:endParaRPr/>
          </a:p>
        </p:txBody>
      </p:sp>
      <p:sp>
        <p:nvSpPr>
          <p:cNvPr id="186" name="Google Shape;186;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87" name="Google Shape;187;p23"/>
          <p:cNvSpPr/>
          <p:nvPr/>
        </p:nvSpPr>
        <p:spPr>
          <a:xfrm rot="10800000">
            <a:off x="10661900" y="-525267"/>
            <a:ext cx="2686800" cy="1228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8" name="Google Shape;188;p23"/>
          <p:cNvSpPr/>
          <p:nvPr/>
        </p:nvSpPr>
        <p:spPr>
          <a:xfrm>
            <a:off x="11461100" y="2883533"/>
            <a:ext cx="506800" cy="5068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9" name="Google Shape;189;p23"/>
          <p:cNvSpPr/>
          <p:nvPr/>
        </p:nvSpPr>
        <p:spPr>
          <a:xfrm>
            <a:off x="-418867" y="4268633"/>
            <a:ext cx="956000" cy="9560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0" name="Google Shape;190;p23"/>
          <p:cNvSpPr/>
          <p:nvPr/>
        </p:nvSpPr>
        <p:spPr>
          <a:xfrm rot="10800000">
            <a:off x="4783700" y="6320100"/>
            <a:ext cx="2686800" cy="1228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1" name="Google Shape;191;p23"/>
          <p:cNvSpPr/>
          <p:nvPr/>
        </p:nvSpPr>
        <p:spPr>
          <a:xfrm>
            <a:off x="-1726800" y="713333"/>
            <a:ext cx="2686800" cy="12284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3479080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92"/>
        <p:cNvGrpSpPr/>
        <p:nvPr/>
      </p:nvGrpSpPr>
      <p:grpSpPr>
        <a:xfrm>
          <a:off x="0" y="0"/>
          <a:ext cx="0" cy="0"/>
          <a:chOff x="0" y="0"/>
          <a:chExt cx="0" cy="0"/>
        </a:xfrm>
      </p:grpSpPr>
      <p:sp>
        <p:nvSpPr>
          <p:cNvPr id="193" name="Google Shape;193;p2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194" name="Google Shape;194;p24"/>
          <p:cNvSpPr txBox="1">
            <a:spLocks noGrp="1"/>
          </p:cNvSpPr>
          <p:nvPr>
            <p:ph type="title" idx="2" hasCustomPrompt="1"/>
          </p:nvPr>
        </p:nvSpPr>
        <p:spPr>
          <a:xfrm>
            <a:off x="3723733" y="1778000"/>
            <a:ext cx="7514800" cy="1200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5"/>
              </a:buClr>
              <a:buSzPts val="3000"/>
              <a:buNone/>
              <a:defRPr sz="9600">
                <a:solidFill>
                  <a:schemeClr val="lt1"/>
                </a:solidFill>
              </a:defRPr>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195" name="Google Shape;195;p24"/>
          <p:cNvSpPr txBox="1">
            <a:spLocks noGrp="1"/>
          </p:cNvSpPr>
          <p:nvPr>
            <p:ph type="subTitle" idx="1"/>
          </p:nvPr>
        </p:nvSpPr>
        <p:spPr>
          <a:xfrm flipH="1">
            <a:off x="3723700" y="2993500"/>
            <a:ext cx="7514800" cy="4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s-ES"/>
              <a:t>Haga clic para modificar el estilo de subtítulo del patrón</a:t>
            </a:r>
            <a:endParaRPr/>
          </a:p>
        </p:txBody>
      </p:sp>
      <p:sp>
        <p:nvSpPr>
          <p:cNvPr id="196" name="Google Shape;196;p24"/>
          <p:cNvSpPr txBox="1">
            <a:spLocks noGrp="1"/>
          </p:cNvSpPr>
          <p:nvPr>
            <p:ph type="title" idx="3" hasCustomPrompt="1"/>
          </p:nvPr>
        </p:nvSpPr>
        <p:spPr>
          <a:xfrm>
            <a:off x="3723733" y="3881633"/>
            <a:ext cx="7514800" cy="1200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5"/>
              </a:buClr>
              <a:buSzPts val="3000"/>
              <a:buNone/>
              <a:defRPr sz="9600">
                <a:solidFill>
                  <a:schemeClr val="lt1"/>
                </a:solidFill>
              </a:defRPr>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197" name="Google Shape;197;p24"/>
          <p:cNvSpPr txBox="1">
            <a:spLocks noGrp="1"/>
          </p:cNvSpPr>
          <p:nvPr>
            <p:ph type="subTitle" idx="4"/>
          </p:nvPr>
        </p:nvSpPr>
        <p:spPr>
          <a:xfrm flipH="1">
            <a:off x="3723700" y="5123167"/>
            <a:ext cx="7514800" cy="50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r>
              <a:rPr lang="es-ES"/>
              <a:t>Haga clic para modificar el estilo de subtítulo del patrón</a:t>
            </a:r>
            <a:endParaRPr/>
          </a:p>
        </p:txBody>
      </p:sp>
      <p:sp>
        <p:nvSpPr>
          <p:cNvPr id="198" name="Google Shape;198;p24"/>
          <p:cNvSpPr/>
          <p:nvPr/>
        </p:nvSpPr>
        <p:spPr>
          <a:xfrm>
            <a:off x="10089933" y="6573267"/>
            <a:ext cx="561200" cy="56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99" name="Google Shape;199;p24"/>
          <p:cNvSpPr/>
          <p:nvPr/>
        </p:nvSpPr>
        <p:spPr>
          <a:xfrm>
            <a:off x="9701567" y="-407433"/>
            <a:ext cx="805600" cy="805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0" name="Google Shape;200;p24"/>
          <p:cNvSpPr/>
          <p:nvPr/>
        </p:nvSpPr>
        <p:spPr>
          <a:xfrm>
            <a:off x="-475133" y="5007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1" name="Google Shape;201;p24"/>
          <p:cNvSpPr/>
          <p:nvPr/>
        </p:nvSpPr>
        <p:spPr>
          <a:xfrm rot="10800000">
            <a:off x="9901067" y="1356967"/>
            <a:ext cx="32448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2" name="Google Shape;202;p24"/>
          <p:cNvSpPr/>
          <p:nvPr/>
        </p:nvSpPr>
        <p:spPr>
          <a:xfrm>
            <a:off x="672867" y="504933"/>
            <a:ext cx="561200" cy="561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8165155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2757600" y="720000"/>
            <a:ext cx="6676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1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s-ES"/>
              <a:t>Haga clic para modificar el estilo de título del patrón</a:t>
            </a:r>
            <a:endParaRPr/>
          </a:p>
        </p:txBody>
      </p:sp>
      <p:sp>
        <p:nvSpPr>
          <p:cNvPr id="205" name="Google Shape;205;p25"/>
          <p:cNvSpPr txBox="1">
            <a:spLocks noGrp="1"/>
          </p:cNvSpPr>
          <p:nvPr>
            <p:ph type="subTitle" idx="1"/>
          </p:nvPr>
        </p:nvSpPr>
        <p:spPr>
          <a:xfrm>
            <a:off x="3130533" y="2502467"/>
            <a:ext cx="5930800" cy="1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206" name="Google Shape;206;p25"/>
          <p:cNvSpPr txBox="1"/>
          <p:nvPr/>
        </p:nvSpPr>
        <p:spPr>
          <a:xfrm>
            <a:off x="2172900" y="4764767"/>
            <a:ext cx="7846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b="1">
                <a:solidFill>
                  <a:schemeClr val="dk1"/>
                </a:solidFill>
                <a:latin typeface="Poppins"/>
                <a:ea typeface="Poppins"/>
                <a:cs typeface="Poppins"/>
                <a:sym typeface="Poppins"/>
              </a:rPr>
              <a:t>CREDITS:</a:t>
            </a:r>
            <a:r>
              <a:rPr lang="en" sz="1600">
                <a:solidFill>
                  <a:schemeClr val="dk1"/>
                </a:solidFill>
                <a:latin typeface="Poppins"/>
                <a:ea typeface="Poppins"/>
                <a:cs typeface="Poppins"/>
                <a:sym typeface="Poppins"/>
              </a:rPr>
              <a:t> This presentation template was created by </a:t>
            </a:r>
            <a:r>
              <a:rPr lang="en" sz="16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600">
                <a:solidFill>
                  <a:schemeClr val="dk1"/>
                </a:solidFill>
                <a:latin typeface="Poppins"/>
                <a:ea typeface="Poppins"/>
                <a:cs typeface="Poppins"/>
                <a:sym typeface="Poppins"/>
              </a:rPr>
              <a:t>, and includes icons by </a:t>
            </a:r>
            <a:r>
              <a:rPr lang="en" sz="16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600">
                <a:solidFill>
                  <a:schemeClr val="dk1"/>
                </a:solidFill>
                <a:latin typeface="Poppins"/>
                <a:ea typeface="Poppins"/>
                <a:cs typeface="Poppins"/>
                <a:sym typeface="Poppins"/>
              </a:rPr>
              <a:t>, and infographics &amp; images by </a:t>
            </a:r>
            <a:r>
              <a:rPr lang="en" sz="16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600">
                <a:solidFill>
                  <a:schemeClr val="dk1"/>
                </a:solidFill>
                <a:latin typeface="Poppins"/>
                <a:ea typeface="Poppins"/>
                <a:cs typeface="Poppins"/>
                <a:sym typeface="Poppins"/>
              </a:rPr>
              <a:t> </a:t>
            </a:r>
            <a:endParaRPr sz="1600" b="1">
              <a:solidFill>
                <a:schemeClr val="dk1"/>
              </a:solidFill>
              <a:latin typeface="Poppins"/>
              <a:ea typeface="Poppins"/>
              <a:cs typeface="Poppins"/>
              <a:sym typeface="Poppins"/>
            </a:endParaRPr>
          </a:p>
        </p:txBody>
      </p:sp>
      <p:sp>
        <p:nvSpPr>
          <p:cNvPr id="207" name="Google Shape;207;p25"/>
          <p:cNvSpPr/>
          <p:nvPr/>
        </p:nvSpPr>
        <p:spPr>
          <a:xfrm rot="10800000">
            <a:off x="10454733" y="199733"/>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8" name="Google Shape;208;p25"/>
          <p:cNvSpPr/>
          <p:nvPr/>
        </p:nvSpPr>
        <p:spPr>
          <a:xfrm>
            <a:off x="-1140367" y="5457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720755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38" name="Google Shape;38;p7"/>
          <p:cNvSpPr txBox="1">
            <a:spLocks noGrp="1"/>
          </p:cNvSpPr>
          <p:nvPr>
            <p:ph type="title"/>
          </p:nvPr>
        </p:nvSpPr>
        <p:spPr>
          <a:xfrm>
            <a:off x="981033" y="1142033"/>
            <a:ext cx="4431600" cy="147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s-ES"/>
              <a:t>Haga clic para modificar el estilo de título del patrón</a:t>
            </a:r>
            <a:endParaRPr/>
          </a:p>
        </p:txBody>
      </p:sp>
      <p:sp>
        <p:nvSpPr>
          <p:cNvPr id="39" name="Google Shape;39;p7"/>
          <p:cNvSpPr txBox="1">
            <a:spLocks noGrp="1"/>
          </p:cNvSpPr>
          <p:nvPr>
            <p:ph type="subTitle" idx="1"/>
          </p:nvPr>
        </p:nvSpPr>
        <p:spPr>
          <a:xfrm>
            <a:off x="981033" y="2809133"/>
            <a:ext cx="5114800" cy="29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r>
              <a:rPr lang="es-ES"/>
              <a:t>Haga clic para modificar el estilo de subtítulo del patrón</a:t>
            </a:r>
            <a:endParaRPr/>
          </a:p>
        </p:txBody>
      </p:sp>
      <p:sp>
        <p:nvSpPr>
          <p:cNvPr id="40" name="Google Shape;40;p7"/>
          <p:cNvSpPr>
            <a:spLocks noGrp="1"/>
          </p:cNvSpPr>
          <p:nvPr>
            <p:ph type="pic" idx="2"/>
          </p:nvPr>
        </p:nvSpPr>
        <p:spPr>
          <a:xfrm>
            <a:off x="6569567" y="1215000"/>
            <a:ext cx="4431600" cy="4428000"/>
          </a:xfrm>
          <a:prstGeom prst="ellipse">
            <a:avLst/>
          </a:prstGeom>
          <a:noFill/>
          <a:ln>
            <a:noFill/>
          </a:ln>
        </p:spPr>
      </p:sp>
      <p:pic>
        <p:nvPicPr>
          <p:cNvPr id="41" name="Google Shape;41;p7"/>
          <p:cNvPicPr preferRelativeResize="0"/>
          <p:nvPr/>
        </p:nvPicPr>
        <p:blipFill>
          <a:blip r:embed="rId3">
            <a:alphaModFix/>
          </a:blip>
          <a:stretch>
            <a:fillRect/>
          </a:stretch>
        </p:blipFill>
        <p:spPr>
          <a:xfrm>
            <a:off x="11559629" y="1134811"/>
            <a:ext cx="280367" cy="646248"/>
          </a:xfrm>
          <a:prstGeom prst="rect">
            <a:avLst/>
          </a:prstGeom>
          <a:noFill/>
          <a:ln>
            <a:noFill/>
          </a:ln>
        </p:spPr>
      </p:pic>
    </p:spTree>
    <p:extLst>
      <p:ext uri="{BB962C8B-B14F-4D97-AF65-F5344CB8AC3E}">
        <p14:creationId xmlns:p14="http://schemas.microsoft.com/office/powerpoint/2010/main" val="125619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09"/>
        <p:cNvGrpSpPr/>
        <p:nvPr/>
      </p:nvGrpSpPr>
      <p:grpSpPr>
        <a:xfrm>
          <a:off x="0" y="0"/>
          <a:ext cx="0" cy="0"/>
          <a:chOff x="0" y="0"/>
          <a:chExt cx="0" cy="0"/>
        </a:xfrm>
      </p:grpSpPr>
      <p:sp>
        <p:nvSpPr>
          <p:cNvPr id="210" name="Google Shape;210;p26"/>
          <p:cNvSpPr/>
          <p:nvPr/>
        </p:nvSpPr>
        <p:spPr>
          <a:xfrm>
            <a:off x="5958367" y="6144667"/>
            <a:ext cx="455200" cy="4552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1" name="Google Shape;211;p26"/>
          <p:cNvSpPr/>
          <p:nvPr/>
        </p:nvSpPr>
        <p:spPr>
          <a:xfrm rot="5400000">
            <a:off x="10586233" y="2702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2" name="Google Shape;212;p26"/>
          <p:cNvSpPr/>
          <p:nvPr/>
        </p:nvSpPr>
        <p:spPr>
          <a:xfrm rot="-5400000">
            <a:off x="-1473067" y="2702467"/>
            <a:ext cx="2975600" cy="1027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3" name="Google Shape;213;p26"/>
          <p:cNvSpPr/>
          <p:nvPr/>
        </p:nvSpPr>
        <p:spPr>
          <a:xfrm>
            <a:off x="649667" y="-333033"/>
            <a:ext cx="607600" cy="60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4" name="Google Shape;214;p26"/>
          <p:cNvSpPr/>
          <p:nvPr/>
        </p:nvSpPr>
        <p:spPr>
          <a:xfrm>
            <a:off x="10934733" y="-333033"/>
            <a:ext cx="607600" cy="607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1091642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15"/>
        <p:cNvGrpSpPr/>
        <p:nvPr/>
      </p:nvGrpSpPr>
      <p:grpSpPr>
        <a:xfrm>
          <a:off x="0" y="0"/>
          <a:ext cx="0" cy="0"/>
          <a:chOff x="0" y="0"/>
          <a:chExt cx="0" cy="0"/>
        </a:xfrm>
      </p:grpSpPr>
      <p:sp>
        <p:nvSpPr>
          <p:cNvPr id="216" name="Google Shape;216;p27"/>
          <p:cNvSpPr/>
          <p:nvPr/>
        </p:nvSpPr>
        <p:spPr>
          <a:xfrm rot="10800000">
            <a:off x="9910567" y="6162048"/>
            <a:ext cx="3202000" cy="107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7" name="Google Shape;217;p27"/>
          <p:cNvSpPr/>
          <p:nvPr/>
        </p:nvSpPr>
        <p:spPr>
          <a:xfrm rot="10800000" flipH="1">
            <a:off x="-920567" y="6144681"/>
            <a:ext cx="3202000" cy="1075200"/>
          </a:xfrm>
          <a:prstGeom prst="roundRect">
            <a:avLst>
              <a:gd name="adj" fmla="val 50000"/>
            </a:avLst>
          </a:prstGeom>
          <a:gradFill>
            <a:gsLst>
              <a:gs pos="0">
                <a:schemeClr val="accent3"/>
              </a:gs>
              <a:gs pos="100000">
                <a:schemeClr val="dk2"/>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8" name="Google Shape;218;p27"/>
          <p:cNvSpPr/>
          <p:nvPr/>
        </p:nvSpPr>
        <p:spPr>
          <a:xfrm>
            <a:off x="-462299" y="1396700"/>
            <a:ext cx="1021200" cy="102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9" name="Google Shape;219;p27"/>
          <p:cNvSpPr/>
          <p:nvPr/>
        </p:nvSpPr>
        <p:spPr>
          <a:xfrm>
            <a:off x="10927919" y="-343633"/>
            <a:ext cx="621200" cy="621600"/>
          </a:xfrm>
          <a:prstGeom prst="ellipse">
            <a:avLst/>
          </a:prstGeom>
          <a:gradFill>
            <a:gsLst>
              <a:gs pos="0">
                <a:schemeClr val="lt2"/>
              </a:gs>
              <a:gs pos="100000">
                <a:schemeClr val="accent1"/>
              </a:gs>
            </a:gsLst>
            <a:lin ang="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8227177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1FC8E3D6-1881-4338-85C6-DC238C747F0D}" type="slidenum">
              <a:rPr lang="es-ES" smtClean="0"/>
              <a:t>‹Nº›</a:t>
            </a:fld>
            <a:endParaRPr lang="es-ES"/>
          </a:p>
        </p:txBody>
      </p:sp>
    </p:spTree>
    <p:extLst>
      <p:ext uri="{BB962C8B-B14F-4D97-AF65-F5344CB8AC3E}">
        <p14:creationId xmlns:p14="http://schemas.microsoft.com/office/powerpoint/2010/main" val="42843517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23"/>
        <p:cNvGrpSpPr/>
        <p:nvPr/>
      </p:nvGrpSpPr>
      <p:grpSpPr>
        <a:xfrm>
          <a:off x="0" y="0"/>
          <a:ext cx="0" cy="0"/>
          <a:chOff x="0" y="0"/>
          <a:chExt cx="0" cy="0"/>
        </a:xfrm>
      </p:grpSpPr>
    </p:spTree>
    <p:extLst>
      <p:ext uri="{BB962C8B-B14F-4D97-AF65-F5344CB8AC3E}">
        <p14:creationId xmlns:p14="http://schemas.microsoft.com/office/powerpoint/2010/main" val="27019444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955600" y="681367"/>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1790929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2"/>
        <p:cNvGrpSpPr/>
        <p:nvPr/>
      </p:nvGrpSpPr>
      <p:grpSpPr>
        <a:xfrm>
          <a:off x="0" y="0"/>
          <a:ext cx="0" cy="0"/>
          <a:chOff x="0" y="0"/>
          <a:chExt cx="0" cy="0"/>
        </a:xfrm>
      </p:grpSpPr>
      <p:pic>
        <p:nvPicPr>
          <p:cNvPr id="43" name="Google Shape;43;p8"/>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44" name="Google Shape;44;p8"/>
          <p:cNvSpPr txBox="1">
            <a:spLocks noGrp="1"/>
          </p:cNvSpPr>
          <p:nvPr>
            <p:ph type="title"/>
          </p:nvPr>
        </p:nvSpPr>
        <p:spPr>
          <a:xfrm>
            <a:off x="950967" y="1742817"/>
            <a:ext cx="7245200" cy="3372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r>
              <a:rPr lang="es-ES"/>
              <a:t>Haga clic para modificar el estilo de título del patrón</a:t>
            </a:r>
            <a:endParaRPr/>
          </a:p>
        </p:txBody>
      </p:sp>
      <p:grpSp>
        <p:nvGrpSpPr>
          <p:cNvPr id="45" name="Google Shape;45;p8"/>
          <p:cNvGrpSpPr/>
          <p:nvPr/>
        </p:nvGrpSpPr>
        <p:grpSpPr>
          <a:xfrm>
            <a:off x="10554229" y="848234"/>
            <a:ext cx="1285767" cy="5640267"/>
            <a:chOff x="7915671" y="636176"/>
            <a:chExt cx="964325" cy="4230200"/>
          </a:xfrm>
        </p:grpSpPr>
        <p:pic>
          <p:nvPicPr>
            <p:cNvPr id="46" name="Google Shape;46;p8"/>
            <p:cNvPicPr preferRelativeResize="0"/>
            <p:nvPr/>
          </p:nvPicPr>
          <p:blipFill rotWithShape="1">
            <a:blip r:embed="rId3">
              <a:alphaModFix/>
            </a:blip>
            <a:srcRect l="129" r="129"/>
            <a:stretch/>
          </p:blipFill>
          <p:spPr>
            <a:xfrm>
              <a:off x="7915671" y="3991205"/>
              <a:ext cx="886082" cy="875172"/>
            </a:xfrm>
            <a:prstGeom prst="rect">
              <a:avLst/>
            </a:prstGeom>
            <a:noFill/>
            <a:ln>
              <a:noFill/>
            </a:ln>
          </p:spPr>
        </p:pic>
        <p:grpSp>
          <p:nvGrpSpPr>
            <p:cNvPr id="47" name="Google Shape;47;p8"/>
            <p:cNvGrpSpPr/>
            <p:nvPr/>
          </p:nvGrpSpPr>
          <p:grpSpPr>
            <a:xfrm>
              <a:off x="8094637" y="636176"/>
              <a:ext cx="785359" cy="699618"/>
              <a:chOff x="8094637" y="636176"/>
              <a:chExt cx="785359" cy="699618"/>
            </a:xfrm>
          </p:grpSpPr>
          <p:pic>
            <p:nvPicPr>
              <p:cNvPr id="48" name="Google Shape;48;p8"/>
              <p:cNvPicPr preferRelativeResize="0"/>
              <p:nvPr/>
            </p:nvPicPr>
            <p:blipFill>
              <a:blip r:embed="rId4">
                <a:alphaModFix/>
              </a:blip>
              <a:stretch>
                <a:fillRect/>
              </a:stretch>
            </p:blipFill>
            <p:spPr>
              <a:xfrm>
                <a:off x="8094637" y="636176"/>
                <a:ext cx="336100" cy="307729"/>
              </a:xfrm>
              <a:prstGeom prst="rect">
                <a:avLst/>
              </a:prstGeom>
              <a:noFill/>
              <a:ln>
                <a:noFill/>
              </a:ln>
            </p:spPr>
          </p:pic>
          <p:pic>
            <p:nvPicPr>
              <p:cNvPr id="49" name="Google Shape;49;p8"/>
              <p:cNvPicPr preferRelativeResize="0"/>
              <p:nvPr/>
            </p:nvPicPr>
            <p:blipFill>
              <a:blip r:embed="rId5">
                <a:alphaModFix/>
              </a:blip>
              <a:stretch>
                <a:fillRect/>
              </a:stretch>
            </p:blipFill>
            <p:spPr>
              <a:xfrm>
                <a:off x="8669721" y="851108"/>
                <a:ext cx="210275" cy="484686"/>
              </a:xfrm>
              <a:prstGeom prst="rect">
                <a:avLst/>
              </a:prstGeom>
              <a:noFill/>
              <a:ln>
                <a:noFill/>
              </a:ln>
            </p:spPr>
          </p:pic>
        </p:grpSp>
      </p:grpSp>
    </p:spTree>
    <p:extLst>
      <p:ext uri="{BB962C8B-B14F-4D97-AF65-F5344CB8AC3E}">
        <p14:creationId xmlns:p14="http://schemas.microsoft.com/office/powerpoint/2010/main" val="154997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0"/>
        <p:cNvGrpSpPr/>
        <p:nvPr/>
      </p:nvGrpSpPr>
      <p:grpSpPr>
        <a:xfrm>
          <a:off x="0" y="0"/>
          <a:ext cx="0" cy="0"/>
          <a:chOff x="0" y="0"/>
          <a:chExt cx="0" cy="0"/>
        </a:xfrm>
      </p:grpSpPr>
      <p:pic>
        <p:nvPicPr>
          <p:cNvPr id="51" name="Google Shape;51;p9"/>
          <p:cNvPicPr preferRelativeResize="0"/>
          <p:nvPr/>
        </p:nvPicPr>
        <p:blipFill rotWithShape="1">
          <a:blip r:embed="rId2">
            <a:alphaModFix amt="75000"/>
          </a:blip>
          <a:srcRect/>
          <a:stretch/>
        </p:blipFill>
        <p:spPr>
          <a:xfrm>
            <a:off x="-5" y="0"/>
            <a:ext cx="12192004" cy="6858040"/>
          </a:xfrm>
          <a:prstGeom prst="rect">
            <a:avLst/>
          </a:prstGeom>
          <a:noFill/>
          <a:ln>
            <a:noFill/>
          </a:ln>
        </p:spPr>
      </p:pic>
      <p:sp>
        <p:nvSpPr>
          <p:cNvPr id="52" name="Google Shape;52;p9"/>
          <p:cNvSpPr txBox="1">
            <a:spLocks noGrp="1"/>
          </p:cNvSpPr>
          <p:nvPr>
            <p:ph type="title"/>
          </p:nvPr>
        </p:nvSpPr>
        <p:spPr>
          <a:xfrm>
            <a:off x="4743767" y="1766367"/>
            <a:ext cx="6497200" cy="26192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rPr lang="es-ES"/>
              <a:t>Haga clic para modificar el estilo de título del patrón</a:t>
            </a:r>
            <a:endParaRPr/>
          </a:p>
        </p:txBody>
      </p:sp>
      <p:sp>
        <p:nvSpPr>
          <p:cNvPr id="53" name="Google Shape;53;p9"/>
          <p:cNvSpPr txBox="1">
            <a:spLocks noGrp="1"/>
          </p:cNvSpPr>
          <p:nvPr>
            <p:ph type="subTitle" idx="1"/>
          </p:nvPr>
        </p:nvSpPr>
        <p:spPr>
          <a:xfrm>
            <a:off x="4743767" y="4385567"/>
            <a:ext cx="6497200" cy="8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s-ES"/>
              <a:t>Haga clic para modificar el estilo de subtítulo del patrón</a:t>
            </a:r>
            <a:endParaRPr/>
          </a:p>
        </p:txBody>
      </p:sp>
      <p:grpSp>
        <p:nvGrpSpPr>
          <p:cNvPr id="54" name="Google Shape;54;p9"/>
          <p:cNvGrpSpPr/>
          <p:nvPr/>
        </p:nvGrpSpPr>
        <p:grpSpPr>
          <a:xfrm>
            <a:off x="888100" y="929216"/>
            <a:ext cx="1971237" cy="4408112"/>
            <a:chOff x="513675" y="696912"/>
            <a:chExt cx="1478428" cy="3306084"/>
          </a:xfrm>
        </p:grpSpPr>
        <p:pic>
          <p:nvPicPr>
            <p:cNvPr id="55" name="Google Shape;55;p9"/>
            <p:cNvPicPr preferRelativeResize="0"/>
            <p:nvPr/>
          </p:nvPicPr>
          <p:blipFill>
            <a:blip r:embed="rId3">
              <a:alphaModFix/>
            </a:blip>
            <a:stretch>
              <a:fillRect/>
            </a:stretch>
          </p:blipFill>
          <p:spPr>
            <a:xfrm>
              <a:off x="621222" y="3743852"/>
              <a:ext cx="283032" cy="259144"/>
            </a:xfrm>
            <a:prstGeom prst="rect">
              <a:avLst/>
            </a:prstGeom>
            <a:noFill/>
            <a:ln>
              <a:noFill/>
            </a:ln>
          </p:spPr>
        </p:pic>
        <p:pic>
          <p:nvPicPr>
            <p:cNvPr id="56" name="Google Shape;56;p9"/>
            <p:cNvPicPr preferRelativeResize="0"/>
            <p:nvPr/>
          </p:nvPicPr>
          <p:blipFill>
            <a:blip r:embed="rId4">
              <a:alphaModFix/>
            </a:blip>
            <a:stretch>
              <a:fillRect/>
            </a:stretch>
          </p:blipFill>
          <p:spPr>
            <a:xfrm>
              <a:off x="513675" y="696912"/>
              <a:ext cx="662463" cy="652650"/>
            </a:xfrm>
            <a:prstGeom prst="rect">
              <a:avLst/>
            </a:prstGeom>
            <a:noFill/>
            <a:ln>
              <a:noFill/>
            </a:ln>
          </p:spPr>
        </p:pic>
        <p:pic>
          <p:nvPicPr>
            <p:cNvPr id="57" name="Google Shape;57;p9"/>
            <p:cNvPicPr preferRelativeResize="0"/>
            <p:nvPr/>
          </p:nvPicPr>
          <p:blipFill>
            <a:blip r:embed="rId5">
              <a:alphaModFix/>
            </a:blip>
            <a:stretch>
              <a:fillRect/>
            </a:stretch>
          </p:blipFill>
          <p:spPr>
            <a:xfrm>
              <a:off x="1562128" y="1324764"/>
              <a:ext cx="429975" cy="435675"/>
            </a:xfrm>
            <a:prstGeom prst="rect">
              <a:avLst/>
            </a:prstGeom>
            <a:noFill/>
            <a:ln>
              <a:noFill/>
            </a:ln>
          </p:spPr>
        </p:pic>
      </p:grpSp>
    </p:spTree>
    <p:extLst>
      <p:ext uri="{BB962C8B-B14F-4D97-AF65-F5344CB8AC3E}">
        <p14:creationId xmlns:p14="http://schemas.microsoft.com/office/powerpoint/2010/main" val="425107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
        <p:cNvGrpSpPr/>
        <p:nvPr/>
      </p:nvGrpSpPr>
      <p:grpSpPr>
        <a:xfrm>
          <a:off x="0" y="0"/>
          <a:ext cx="0" cy="0"/>
          <a:chOff x="0" y="0"/>
          <a:chExt cx="0" cy="0"/>
        </a:xfrm>
      </p:grpSpPr>
      <p:sp>
        <p:nvSpPr>
          <p:cNvPr id="59" name="Google Shape;59;p10"/>
          <p:cNvSpPr>
            <a:spLocks noGrp="1"/>
          </p:cNvSpPr>
          <p:nvPr>
            <p:ph type="pic" idx="2"/>
          </p:nvPr>
        </p:nvSpPr>
        <p:spPr>
          <a:xfrm>
            <a:off x="-33100" y="-8200"/>
            <a:ext cx="12281200" cy="6858000"/>
          </a:xfrm>
          <a:prstGeom prst="rect">
            <a:avLst/>
          </a:prstGeom>
          <a:noFill/>
          <a:ln>
            <a:noFill/>
          </a:ln>
        </p:spPr>
      </p:sp>
      <p:sp>
        <p:nvSpPr>
          <p:cNvPr id="60" name="Google Shape;60;p10"/>
          <p:cNvSpPr txBox="1">
            <a:spLocks noGrp="1"/>
          </p:cNvSpPr>
          <p:nvPr>
            <p:ph type="title"/>
          </p:nvPr>
        </p:nvSpPr>
        <p:spPr>
          <a:xfrm>
            <a:off x="960000" y="5352600"/>
            <a:ext cx="10272000" cy="7636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s-ES"/>
              <a:t>Haga clic para modificar el estilo de título del patrón</a:t>
            </a:r>
            <a:endParaRPr/>
          </a:p>
        </p:txBody>
      </p:sp>
    </p:spTree>
    <p:extLst>
      <p:ext uri="{BB962C8B-B14F-4D97-AF65-F5344CB8AC3E}">
        <p14:creationId xmlns:p14="http://schemas.microsoft.com/office/powerpoint/2010/main" val="3024543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theme" Target="../theme/theme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1pPr>
            <a:lvl2pPr lvl="1"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2pPr>
            <a:lvl3pPr lvl="2"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3pPr>
            <a:lvl4pPr lvl="3"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4pPr>
            <a:lvl5pPr lvl="4"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5pPr>
            <a:lvl6pPr lvl="5"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6pPr>
            <a:lvl7pPr lvl="6"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7pPr>
            <a:lvl8pPr lvl="7"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8pPr>
            <a:lvl9pPr lvl="8"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9pPr>
          </a:lstStyle>
          <a:p>
            <a:endParaRPr dirty="0"/>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1pPr>
            <a:lvl2pPr marL="914400" lvl="1"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2pPr>
            <a:lvl3pPr marL="1371600" lvl="2"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3pPr>
            <a:lvl4pPr marL="1828800" lvl="3"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4pPr>
            <a:lvl5pPr marL="2286000" lvl="4"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5pPr>
            <a:lvl6pPr marL="2743200" lvl="5"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6pPr>
            <a:lvl7pPr marL="3200400" lvl="6"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7pPr>
            <a:lvl8pPr marL="3657600" lvl="7"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8pPr>
            <a:lvl9pPr marL="4114800" lvl="8"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9pPr>
          </a:lstStyle>
          <a:p>
            <a:endParaRPr dirty="0"/>
          </a:p>
        </p:txBody>
      </p:sp>
    </p:spTree>
    <p:extLst>
      <p:ext uri="{BB962C8B-B14F-4D97-AF65-F5344CB8AC3E}">
        <p14:creationId xmlns:p14="http://schemas.microsoft.com/office/powerpoint/2010/main" val="4187783563"/>
      </p:ext>
    </p:extLst>
  </p:cSld>
  <p:clrMap bg1="lt1" tx1="dk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7F97A09-3302-F245-B2B4-B5959CD8F4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5DF540A-41A3-281C-3E3F-9F5854AF61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5EC784-B5F8-5F09-5449-76ED19A1CA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3CE1854-ECCC-4DE4-A27C-D0591E7EBD78}" type="datetimeFigureOut">
              <a:rPr lang="es-ES" smtClean="0"/>
              <a:t>10/07/2024</a:t>
            </a:fld>
            <a:endParaRPr lang="es-ES"/>
          </a:p>
        </p:txBody>
      </p:sp>
      <p:sp>
        <p:nvSpPr>
          <p:cNvPr id="5" name="Marcador de pie de página 4">
            <a:extLst>
              <a:ext uri="{FF2B5EF4-FFF2-40B4-BE49-F238E27FC236}">
                <a16:creationId xmlns:a16="http://schemas.microsoft.com/office/drawing/2014/main" id="{3F1732C6-B247-82EA-BBD8-FB7CE68F0F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771AF9B3-AA3C-8E51-5DE2-1D253D4F52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0613360-5DD6-4EAD-8AA8-C46A7995C81E}" type="slidenum">
              <a:rPr lang="es-ES" smtClean="0"/>
              <a:t>‹Nº›</a:t>
            </a:fld>
            <a:endParaRPr lang="es-ES"/>
          </a:p>
        </p:txBody>
      </p:sp>
    </p:spTree>
    <p:extLst>
      <p:ext uri="{BB962C8B-B14F-4D97-AF65-F5344CB8AC3E}">
        <p14:creationId xmlns:p14="http://schemas.microsoft.com/office/powerpoint/2010/main" val="628136615"/>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71" name="Google Shape;171;p2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93740848"/>
      </p:ext>
    </p:extLst>
  </p:cSld>
  <p:clrMap bg1="lt1" tx1="dk1" bg2="dk2" tx2="lt2" accent1="accent1" accent2="accent2" accent3="accent3" accent4="accent4" accent5="accent5" accent6="accent6" hlink="hlink" folHlink="folHlink"/>
  <p:sldLayoutIdLst>
    <p:sldLayoutId id="2147483937" r:id="rId1"/>
    <p:sldLayoutId id="214748393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553114889"/>
      </p:ext>
    </p:extLst>
  </p:cSld>
  <p:clrMap bg1="lt1" tx1="dk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5" r:id="rId26"/>
    <p:sldLayoutId id="2147483966" r:id="rId27"/>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22" name="Google Shape;222;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07549233"/>
      </p:ext>
    </p:extLst>
  </p:cSld>
  <p:clrMap bg1="lt1" tx1="dk1" bg2="dk2" tx2="lt2" accent1="accent1" accent2="accent2" accent3="accent3" accent4="accent4" accent5="accent5" accent6="accent6" hlink="hlink" folHlink="folHlink"/>
  <p:sldLayoutIdLst>
    <p:sldLayoutId id="2147483968" r:id="rId1"/>
    <p:sldLayoutId id="214748396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hyperlink" Target="https://zhuanlan.zhihu.com/p/63791834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hyperlink" Target="https://huggingface.co/learn/nlp-course/chapter1/4"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arxiv.org/abs/1706.0376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esquinas redondeadas 15">
            <a:extLst>
              <a:ext uri="{FF2B5EF4-FFF2-40B4-BE49-F238E27FC236}">
                <a16:creationId xmlns:a16="http://schemas.microsoft.com/office/drawing/2014/main" id="{48F371F2-97A2-7B73-E84E-A11A4C99F3B0}"/>
              </a:ext>
            </a:extLst>
          </p:cNvPr>
          <p:cNvSpPr/>
          <p:nvPr/>
        </p:nvSpPr>
        <p:spPr>
          <a:xfrm>
            <a:off x="4257667" y="5103300"/>
            <a:ext cx="3676655" cy="1299860"/>
          </a:xfrm>
          <a:prstGeom prst="roundRect">
            <a:avLst/>
          </a:prstGeom>
          <a:ln>
            <a:solidFill>
              <a:schemeClr val="tx2">
                <a:lumMod val="50000"/>
              </a:schemeClr>
            </a:solidFill>
          </a:ln>
          <a:effectLst>
            <a:outerShdw blurRad="50800" dist="38100" dir="5400000" algn="t"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E985C95-4351-CEEC-6359-A5A529AEFDD3}"/>
              </a:ext>
            </a:extLst>
          </p:cNvPr>
          <p:cNvSpPr>
            <a:spLocks noGrp="1"/>
          </p:cNvSpPr>
          <p:nvPr>
            <p:ph type="ctrTitle"/>
          </p:nvPr>
        </p:nvSpPr>
        <p:spPr>
          <a:xfrm>
            <a:off x="1172662" y="1369000"/>
            <a:ext cx="9846669" cy="2060000"/>
          </a:xfrm>
        </p:spPr>
        <p:txBody>
          <a:bodyPr>
            <a:normAutofit/>
          </a:bodyPr>
          <a:lstStyle/>
          <a:p>
            <a:pPr algn="ctr"/>
            <a:r>
              <a:rPr lang="en-US" dirty="0">
                <a:latin typeface="+mj-lt"/>
              </a:rPr>
              <a:t>Language Models on </a:t>
            </a:r>
            <a:br>
              <a:rPr lang="en-US" dirty="0">
                <a:latin typeface="+mj-lt"/>
              </a:rPr>
            </a:br>
            <a:r>
              <a:rPr lang="en-US" dirty="0">
                <a:latin typeface="+mj-lt"/>
              </a:rPr>
              <a:t>Question Answering problems</a:t>
            </a:r>
            <a:endParaRPr lang="es-ES" dirty="0">
              <a:latin typeface="+mj-lt"/>
            </a:endParaRPr>
          </a:p>
        </p:txBody>
      </p:sp>
      <p:sp>
        <p:nvSpPr>
          <p:cNvPr id="3" name="Subtítulo 2">
            <a:extLst>
              <a:ext uri="{FF2B5EF4-FFF2-40B4-BE49-F238E27FC236}">
                <a16:creationId xmlns:a16="http://schemas.microsoft.com/office/drawing/2014/main" id="{118FE69D-4D13-8444-E20A-B11A299D8610}"/>
              </a:ext>
            </a:extLst>
          </p:cNvPr>
          <p:cNvSpPr>
            <a:spLocks noGrp="1"/>
          </p:cNvSpPr>
          <p:nvPr>
            <p:ph type="subTitle" idx="1"/>
          </p:nvPr>
        </p:nvSpPr>
        <p:spPr>
          <a:xfrm>
            <a:off x="2816157" y="3816350"/>
            <a:ext cx="6559677" cy="899600"/>
          </a:xfrm>
        </p:spPr>
        <p:txBody>
          <a:bodyPr>
            <a:normAutofit/>
          </a:bodyPr>
          <a:lstStyle/>
          <a:p>
            <a:pPr algn="ctr"/>
            <a:r>
              <a:rPr lang="en-US" dirty="0">
                <a:solidFill>
                  <a:schemeClr val="bg1"/>
                </a:solidFill>
                <a:latin typeface="+mn-lt"/>
              </a:rPr>
              <a:t>Author:</a:t>
            </a:r>
            <a:r>
              <a:rPr lang="en-US" dirty="0">
                <a:solidFill>
                  <a:schemeClr val="accent1">
                    <a:lumMod val="75000"/>
                  </a:schemeClr>
                </a:solidFill>
                <a:latin typeface="+mn-lt"/>
              </a:rPr>
              <a:t> Enrique Saiz </a:t>
            </a:r>
            <a:r>
              <a:rPr lang="en-US" dirty="0" err="1">
                <a:solidFill>
                  <a:schemeClr val="accent1">
                    <a:lumMod val="75000"/>
                  </a:schemeClr>
                </a:solidFill>
                <a:latin typeface="+mn-lt"/>
              </a:rPr>
              <a:t>Oubiña</a:t>
            </a:r>
            <a:endParaRPr lang="en-US" dirty="0">
              <a:solidFill>
                <a:schemeClr val="accent1">
                  <a:lumMod val="75000"/>
                </a:schemeClr>
              </a:solidFill>
              <a:latin typeface="+mn-lt"/>
            </a:endParaRPr>
          </a:p>
          <a:p>
            <a:pPr algn="ctr"/>
            <a:r>
              <a:rPr lang="en-US" dirty="0">
                <a:solidFill>
                  <a:schemeClr val="bg1"/>
                </a:solidFill>
                <a:latin typeface="+mn-lt"/>
              </a:rPr>
              <a:t>Advisor:</a:t>
            </a:r>
            <a:r>
              <a:rPr lang="en-US" dirty="0">
                <a:latin typeface="+mn-lt"/>
              </a:rPr>
              <a:t> </a:t>
            </a:r>
            <a:r>
              <a:rPr lang="en-US" dirty="0">
                <a:solidFill>
                  <a:schemeClr val="accent1">
                    <a:lumMod val="75000"/>
                  </a:schemeClr>
                </a:solidFill>
                <a:latin typeface="+mn-lt"/>
              </a:rPr>
              <a:t>Manuel Antonio Sánchez-</a:t>
            </a:r>
            <a:r>
              <a:rPr lang="en-US" dirty="0" err="1">
                <a:solidFill>
                  <a:schemeClr val="accent1">
                    <a:lumMod val="75000"/>
                  </a:schemeClr>
                </a:solidFill>
                <a:latin typeface="+mn-lt"/>
              </a:rPr>
              <a:t>Montañ</a:t>
            </a:r>
            <a:r>
              <a:rPr lang="es-ES" dirty="0" err="1">
                <a:solidFill>
                  <a:schemeClr val="accent1">
                    <a:lumMod val="75000"/>
                  </a:schemeClr>
                </a:solidFill>
                <a:latin typeface="+mn-lt"/>
              </a:rPr>
              <a:t>és</a:t>
            </a:r>
            <a:r>
              <a:rPr lang="es-ES" dirty="0">
                <a:solidFill>
                  <a:schemeClr val="accent1">
                    <a:lumMod val="75000"/>
                  </a:schemeClr>
                </a:solidFill>
                <a:latin typeface="+mn-lt"/>
              </a:rPr>
              <a:t> Isla</a:t>
            </a:r>
          </a:p>
        </p:txBody>
      </p:sp>
      <p:pic>
        <p:nvPicPr>
          <p:cNvPr id="11" name="Imagen 10" descr="Gráfico de barras&#10;&#10;Descripción generada automáticamente con confianza media">
            <a:extLst>
              <a:ext uri="{FF2B5EF4-FFF2-40B4-BE49-F238E27FC236}">
                <a16:creationId xmlns:a16="http://schemas.microsoft.com/office/drawing/2014/main" id="{A37E03D1-3DD9-BD3E-BBBD-276DDF690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464" y="5255482"/>
            <a:ext cx="1138843" cy="995492"/>
          </a:xfrm>
          <a:prstGeom prst="rect">
            <a:avLst/>
          </a:prstGeom>
        </p:spPr>
      </p:pic>
      <p:pic>
        <p:nvPicPr>
          <p:cNvPr id="18" name="Imagen 17" descr="Texto&#10;&#10;Descripción generada automáticamente con confianza media">
            <a:extLst>
              <a:ext uri="{FF2B5EF4-FFF2-40B4-BE49-F238E27FC236}">
                <a16:creationId xmlns:a16="http://schemas.microsoft.com/office/drawing/2014/main" id="{A6955BFB-E37F-EECE-64E4-3793A4D869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393" y="5351783"/>
            <a:ext cx="1545345" cy="802889"/>
          </a:xfrm>
          <a:prstGeom prst="rect">
            <a:avLst/>
          </a:prstGeom>
        </p:spPr>
      </p:pic>
      <p:sp>
        <p:nvSpPr>
          <p:cNvPr id="5" name="CuadroTexto 4">
            <a:extLst>
              <a:ext uri="{FF2B5EF4-FFF2-40B4-BE49-F238E27FC236}">
                <a16:creationId xmlns:a16="http://schemas.microsoft.com/office/drawing/2014/main" id="{A946C2A2-E30F-18DE-B61D-6297CB605AFB}"/>
              </a:ext>
            </a:extLst>
          </p:cNvPr>
          <p:cNvSpPr txBox="1"/>
          <p:nvPr/>
        </p:nvSpPr>
        <p:spPr>
          <a:xfrm>
            <a:off x="11696933" y="6397705"/>
            <a:ext cx="260605" cy="307777"/>
          </a:xfrm>
          <a:prstGeom prst="rect">
            <a:avLst/>
          </a:prstGeom>
          <a:noFill/>
        </p:spPr>
        <p:txBody>
          <a:bodyPr wrap="square" rtlCol="0">
            <a:spAutoFit/>
          </a:bodyPr>
          <a:lstStyle/>
          <a:p>
            <a:r>
              <a:rPr lang="en-US" dirty="0">
                <a:solidFill>
                  <a:schemeClr val="bg1"/>
                </a:solidFill>
                <a:latin typeface="+mn-lt"/>
              </a:rPr>
              <a:t>1</a:t>
            </a:r>
            <a:endParaRPr lang="es-ES" dirty="0">
              <a:solidFill>
                <a:schemeClr val="bg1"/>
              </a:solidFill>
              <a:latin typeface="+mn-lt"/>
            </a:endParaRPr>
          </a:p>
        </p:txBody>
      </p:sp>
    </p:spTree>
    <p:extLst>
      <p:ext uri="{BB962C8B-B14F-4D97-AF65-F5344CB8AC3E}">
        <p14:creationId xmlns:p14="http://schemas.microsoft.com/office/powerpoint/2010/main" val="1464869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State of the art: </a:t>
            </a:r>
            <a:r>
              <a:rPr lang="en-US" sz="3200" dirty="0">
                <a:solidFill>
                  <a:schemeClr val="accent1">
                    <a:lumMod val="75000"/>
                  </a:schemeClr>
                </a:solidFill>
                <a:latin typeface="+mj-lt"/>
              </a:rPr>
              <a:t>Large Language Models (LLMs)</a:t>
            </a:r>
            <a:endParaRPr lang="es-ES" sz="3200" dirty="0">
              <a:solidFill>
                <a:schemeClr val="accent1">
                  <a:lumMod val="75000"/>
                </a:schemeClr>
              </a:solidFill>
              <a:latin typeface="+mj-lt"/>
            </a:endParaRPr>
          </a:p>
        </p:txBody>
      </p:sp>
      <p:pic>
        <p:nvPicPr>
          <p:cNvPr id="14" name="Imagen 13" descr="Diagrama&#10;&#10;Descripción generada automáticamente">
            <a:extLst>
              <a:ext uri="{FF2B5EF4-FFF2-40B4-BE49-F238E27FC236}">
                <a16:creationId xmlns:a16="http://schemas.microsoft.com/office/drawing/2014/main" id="{F44E3F0F-44C2-C0C9-A85C-896C5A66E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492" y="1356967"/>
            <a:ext cx="8435015" cy="4626738"/>
          </a:xfrm>
          <a:prstGeom prst="rect">
            <a:avLst/>
          </a:prstGeom>
          <a:ln>
            <a:solidFill>
              <a:schemeClr val="tx2">
                <a:lumMod val="50000"/>
              </a:schemeClr>
            </a:solidFill>
          </a:ln>
          <a:effectLst>
            <a:outerShdw blurRad="190500" algn="tl" rotWithShape="0">
              <a:srgbClr val="000000">
                <a:alpha val="70000"/>
              </a:srgbClr>
            </a:outerShdw>
          </a:effectLst>
        </p:spPr>
      </p:pic>
      <p:sp>
        <p:nvSpPr>
          <p:cNvPr id="15" name="Elipse 14">
            <a:extLst>
              <a:ext uri="{FF2B5EF4-FFF2-40B4-BE49-F238E27FC236}">
                <a16:creationId xmlns:a16="http://schemas.microsoft.com/office/drawing/2014/main" id="{7ED04398-1FE9-8D86-419F-C0653BF219A3}"/>
              </a:ext>
            </a:extLst>
          </p:cNvPr>
          <p:cNvSpPr/>
          <p:nvPr/>
        </p:nvSpPr>
        <p:spPr>
          <a:xfrm>
            <a:off x="4219072" y="3912578"/>
            <a:ext cx="850233" cy="468611"/>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54753BC9-27A9-9CCC-4229-244EB7F2B2F1}"/>
              </a:ext>
            </a:extLst>
          </p:cNvPr>
          <p:cNvSpPr/>
          <p:nvPr/>
        </p:nvSpPr>
        <p:spPr>
          <a:xfrm>
            <a:off x="7932821" y="3912577"/>
            <a:ext cx="916983" cy="468611"/>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5A4A1BF1-1521-669D-C344-F0482D9968D6}"/>
              </a:ext>
            </a:extLst>
          </p:cNvPr>
          <p:cNvSpPr/>
          <p:nvPr/>
        </p:nvSpPr>
        <p:spPr>
          <a:xfrm>
            <a:off x="3879605" y="5205663"/>
            <a:ext cx="916983" cy="553453"/>
          </a:xfrm>
          <a:prstGeom prst="ellipse">
            <a:avLst/>
          </a:prstGeom>
          <a:no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4960FE89-67CB-274B-457A-239258685393}"/>
              </a:ext>
            </a:extLst>
          </p:cNvPr>
          <p:cNvSpPr/>
          <p:nvPr/>
        </p:nvSpPr>
        <p:spPr>
          <a:xfrm>
            <a:off x="10009050" y="1195550"/>
            <a:ext cx="940990" cy="362356"/>
          </a:xfrm>
          <a:prstGeom prst="roundRect">
            <a:avLst/>
          </a:prstGeom>
          <a:solidFill>
            <a:schemeClr val="bg1"/>
          </a:solidFill>
          <a:ln w="57150">
            <a:solidFill>
              <a:schemeClr val="accent2">
                <a:lumMod val="7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rgbClr val="000000"/>
                </a:solidFill>
              </a:rPr>
              <a:t>Phi-2</a:t>
            </a:r>
            <a:endParaRPr lang="es-ES" dirty="0">
              <a:solidFill>
                <a:srgbClr val="000000"/>
              </a:solidFill>
            </a:endParaRPr>
          </a:p>
        </p:txBody>
      </p:sp>
      <p:sp>
        <p:nvSpPr>
          <p:cNvPr id="20" name="Rectángulo: esquinas redondeadas 19">
            <a:extLst>
              <a:ext uri="{FF2B5EF4-FFF2-40B4-BE49-F238E27FC236}">
                <a16:creationId xmlns:a16="http://schemas.microsoft.com/office/drawing/2014/main" id="{A76235B4-FA5C-E154-F07E-E0C309D6F15D}"/>
              </a:ext>
            </a:extLst>
          </p:cNvPr>
          <p:cNvSpPr/>
          <p:nvPr/>
        </p:nvSpPr>
        <p:spPr>
          <a:xfrm>
            <a:off x="10197853" y="1722141"/>
            <a:ext cx="922423" cy="362356"/>
          </a:xfrm>
          <a:prstGeom prst="roundRect">
            <a:avLst/>
          </a:prstGeom>
          <a:solidFill>
            <a:schemeClr val="bg1"/>
          </a:solidFill>
          <a:ln w="57150">
            <a:solidFill>
              <a:schemeClr val="accent2">
                <a:lumMod val="75000"/>
              </a:schemeClr>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solidFill>
                  <a:srgbClr val="000000"/>
                </a:solidFill>
              </a:rPr>
              <a:t>Phi-3</a:t>
            </a:r>
            <a:endParaRPr lang="es-ES" dirty="0">
              <a:solidFill>
                <a:srgbClr val="000000"/>
              </a:solidFill>
            </a:endParaRPr>
          </a:p>
        </p:txBody>
      </p:sp>
      <p:sp>
        <p:nvSpPr>
          <p:cNvPr id="3" name="CuadroTexto 2">
            <a:extLst>
              <a:ext uri="{FF2B5EF4-FFF2-40B4-BE49-F238E27FC236}">
                <a16:creationId xmlns:a16="http://schemas.microsoft.com/office/drawing/2014/main" id="{FA3C2EF0-9727-6C20-EFEE-01441640EC84}"/>
              </a:ext>
            </a:extLst>
          </p:cNvPr>
          <p:cNvSpPr txBox="1"/>
          <p:nvPr/>
        </p:nvSpPr>
        <p:spPr>
          <a:xfrm>
            <a:off x="1785121" y="5987634"/>
            <a:ext cx="4188967" cy="276999"/>
          </a:xfrm>
          <a:prstGeom prst="rect">
            <a:avLst/>
          </a:prstGeom>
          <a:noFill/>
        </p:spPr>
        <p:txBody>
          <a:bodyPr wrap="none" rtlCol="0">
            <a:spAutoFit/>
          </a:bodyPr>
          <a:lstStyle/>
          <a:p>
            <a:r>
              <a:rPr lang="en-US" sz="1200" i="1" dirty="0">
                <a:solidFill>
                  <a:schemeClr val="bg1"/>
                </a:solidFill>
                <a:latin typeface="+mn-lt"/>
              </a:rPr>
              <a:t>Extracted from </a:t>
            </a:r>
            <a:r>
              <a:rPr lang="es-ES" sz="1200" i="1" dirty="0">
                <a:solidFill>
                  <a:schemeClr val="bg1"/>
                </a:solidFill>
                <a:latin typeface="+mn-lt"/>
                <a:hlinkClick r:id="rId4"/>
              </a:rPr>
              <a:t>https://zhuanlan.zhihu.com/p/637918341</a:t>
            </a:r>
            <a:r>
              <a:rPr lang="es-ES" sz="1200" i="1" dirty="0">
                <a:solidFill>
                  <a:schemeClr val="bg1"/>
                </a:solidFill>
                <a:latin typeface="+mn-lt"/>
              </a:rPr>
              <a:t> </a:t>
            </a:r>
          </a:p>
        </p:txBody>
      </p:sp>
      <p:sp>
        <p:nvSpPr>
          <p:cNvPr id="4" name="CuadroTexto 3">
            <a:extLst>
              <a:ext uri="{FF2B5EF4-FFF2-40B4-BE49-F238E27FC236}">
                <a16:creationId xmlns:a16="http://schemas.microsoft.com/office/drawing/2014/main" id="{ACFF8631-B828-F1BF-3934-171A3297C810}"/>
              </a:ext>
            </a:extLst>
          </p:cNvPr>
          <p:cNvSpPr txBox="1"/>
          <p:nvPr/>
        </p:nvSpPr>
        <p:spPr>
          <a:xfrm>
            <a:off x="11574585" y="6397705"/>
            <a:ext cx="382953" cy="307777"/>
          </a:xfrm>
          <a:prstGeom prst="rect">
            <a:avLst/>
          </a:prstGeom>
          <a:noFill/>
        </p:spPr>
        <p:txBody>
          <a:bodyPr wrap="square" rtlCol="0">
            <a:spAutoFit/>
          </a:bodyPr>
          <a:lstStyle/>
          <a:p>
            <a:r>
              <a:rPr lang="en-US" dirty="0">
                <a:solidFill>
                  <a:schemeClr val="bg1"/>
                </a:solidFill>
                <a:latin typeface="+mn-lt"/>
              </a:rPr>
              <a:t>10</a:t>
            </a:r>
            <a:endParaRPr lang="es-ES" dirty="0">
              <a:solidFill>
                <a:schemeClr val="bg1"/>
              </a:solidFill>
              <a:latin typeface="+mn-lt"/>
            </a:endParaRPr>
          </a:p>
        </p:txBody>
      </p:sp>
    </p:spTree>
    <p:extLst>
      <p:ext uri="{BB962C8B-B14F-4D97-AF65-F5344CB8AC3E}">
        <p14:creationId xmlns:p14="http://schemas.microsoft.com/office/powerpoint/2010/main" val="363191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State of the art: </a:t>
            </a:r>
            <a:r>
              <a:rPr lang="en-US" sz="3200" dirty="0">
                <a:solidFill>
                  <a:schemeClr val="accent1">
                    <a:lumMod val="75000"/>
                  </a:schemeClr>
                </a:solidFill>
                <a:latin typeface="+mj-lt"/>
              </a:rPr>
              <a:t>training LLMs</a:t>
            </a:r>
            <a:endParaRPr lang="es-ES" sz="3200" dirty="0">
              <a:solidFill>
                <a:schemeClr val="accent1">
                  <a:lumMod val="75000"/>
                </a:schemeClr>
              </a:solidFill>
              <a:latin typeface="+mj-lt"/>
            </a:endParaRPr>
          </a:p>
        </p:txBody>
      </p:sp>
      <p:pic>
        <p:nvPicPr>
          <p:cNvPr id="12" name="Imagen 11" descr="Diagrama&#10;&#10;Descripción generada automáticamente">
            <a:extLst>
              <a:ext uri="{FF2B5EF4-FFF2-40B4-BE49-F238E27FC236}">
                <a16:creationId xmlns:a16="http://schemas.microsoft.com/office/drawing/2014/main" id="{D31F6D05-2853-8E4E-1B59-7A16BBED9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19" y="2611731"/>
            <a:ext cx="5976964" cy="1922170"/>
          </a:xfrm>
          <a:prstGeom prst="rect">
            <a:avLst/>
          </a:prstGeom>
        </p:spPr>
      </p:pic>
      <p:pic>
        <p:nvPicPr>
          <p:cNvPr id="14" name="Imagen 13" descr="Diagrama, Escala de tiempo&#10;&#10;Descripción generada automáticamente">
            <a:extLst>
              <a:ext uri="{FF2B5EF4-FFF2-40B4-BE49-F238E27FC236}">
                <a16:creationId xmlns:a16="http://schemas.microsoft.com/office/drawing/2014/main" id="{DDDAE339-A617-998C-7306-7FD813735D36}"/>
              </a:ext>
            </a:extLst>
          </p:cNvPr>
          <p:cNvPicPr>
            <a:picLocks noChangeAspect="1"/>
          </p:cNvPicPr>
          <p:nvPr/>
        </p:nvPicPr>
        <p:blipFill rotWithShape="1">
          <a:blip r:embed="rId4">
            <a:extLst>
              <a:ext uri="{28A0092B-C50C-407E-A947-70E740481C1C}">
                <a14:useLocalDpi xmlns:a14="http://schemas.microsoft.com/office/drawing/2010/main" val="0"/>
              </a:ext>
            </a:extLst>
          </a:blip>
          <a:srcRect l="23583"/>
          <a:stretch/>
        </p:blipFill>
        <p:spPr>
          <a:xfrm>
            <a:off x="6713583" y="2611731"/>
            <a:ext cx="4787881" cy="2014955"/>
          </a:xfrm>
          <a:prstGeom prst="rect">
            <a:avLst/>
          </a:prstGeom>
        </p:spPr>
      </p:pic>
      <p:sp>
        <p:nvSpPr>
          <p:cNvPr id="15" name="CuadroTexto 14">
            <a:extLst>
              <a:ext uri="{FF2B5EF4-FFF2-40B4-BE49-F238E27FC236}">
                <a16:creationId xmlns:a16="http://schemas.microsoft.com/office/drawing/2014/main" id="{E3FB4476-DBCC-2225-D76F-E411248D06DD}"/>
              </a:ext>
            </a:extLst>
          </p:cNvPr>
          <p:cNvSpPr txBox="1"/>
          <p:nvPr/>
        </p:nvSpPr>
        <p:spPr>
          <a:xfrm>
            <a:off x="2590014" y="5232243"/>
            <a:ext cx="2270173" cy="584775"/>
          </a:xfrm>
          <a:prstGeom prst="rect">
            <a:avLst/>
          </a:prstGeom>
          <a:noFill/>
        </p:spPr>
        <p:txBody>
          <a:bodyPr wrap="none" rtlCol="0">
            <a:spAutoFit/>
          </a:bodyPr>
          <a:lstStyle/>
          <a:p>
            <a:r>
              <a:rPr lang="en-US" sz="3200" dirty="0">
                <a:solidFill>
                  <a:schemeClr val="bg1"/>
                </a:solidFill>
                <a:latin typeface="+mn-lt"/>
              </a:rPr>
              <a:t>Pretraining</a:t>
            </a:r>
            <a:endParaRPr lang="es-ES" sz="3200" dirty="0">
              <a:solidFill>
                <a:schemeClr val="bg1"/>
              </a:solidFill>
              <a:latin typeface="+mn-lt"/>
            </a:endParaRPr>
          </a:p>
        </p:txBody>
      </p:sp>
      <p:sp>
        <p:nvSpPr>
          <p:cNvPr id="16" name="CuadroTexto 15">
            <a:extLst>
              <a:ext uri="{FF2B5EF4-FFF2-40B4-BE49-F238E27FC236}">
                <a16:creationId xmlns:a16="http://schemas.microsoft.com/office/drawing/2014/main" id="{D5C913C2-FC33-64A8-6451-101C6CA7104C}"/>
              </a:ext>
            </a:extLst>
          </p:cNvPr>
          <p:cNvSpPr txBox="1"/>
          <p:nvPr/>
        </p:nvSpPr>
        <p:spPr>
          <a:xfrm>
            <a:off x="7487871" y="5232243"/>
            <a:ext cx="2132315" cy="584775"/>
          </a:xfrm>
          <a:prstGeom prst="rect">
            <a:avLst/>
          </a:prstGeom>
          <a:noFill/>
        </p:spPr>
        <p:txBody>
          <a:bodyPr wrap="none" rtlCol="0">
            <a:spAutoFit/>
          </a:bodyPr>
          <a:lstStyle/>
          <a:p>
            <a:r>
              <a:rPr lang="en-US" sz="3200" dirty="0">
                <a:solidFill>
                  <a:schemeClr val="bg1"/>
                </a:solidFill>
                <a:latin typeface="+mn-lt"/>
              </a:rPr>
              <a:t>Finetuning</a:t>
            </a:r>
            <a:endParaRPr lang="es-ES" sz="3200" dirty="0">
              <a:solidFill>
                <a:schemeClr val="bg1"/>
              </a:solidFill>
              <a:latin typeface="+mn-lt"/>
            </a:endParaRPr>
          </a:p>
        </p:txBody>
      </p:sp>
      <p:sp>
        <p:nvSpPr>
          <p:cNvPr id="4" name="CuadroTexto 3">
            <a:extLst>
              <a:ext uri="{FF2B5EF4-FFF2-40B4-BE49-F238E27FC236}">
                <a16:creationId xmlns:a16="http://schemas.microsoft.com/office/drawing/2014/main" id="{8F1A3D81-6DEE-49FF-8DB3-A7B083C0C147}"/>
              </a:ext>
            </a:extLst>
          </p:cNvPr>
          <p:cNvSpPr txBox="1"/>
          <p:nvPr/>
        </p:nvSpPr>
        <p:spPr>
          <a:xfrm>
            <a:off x="736619" y="4441794"/>
            <a:ext cx="4725974" cy="276999"/>
          </a:xfrm>
          <a:prstGeom prst="rect">
            <a:avLst/>
          </a:prstGeom>
          <a:noFill/>
        </p:spPr>
        <p:txBody>
          <a:bodyPr wrap="none" rtlCol="0">
            <a:spAutoFit/>
          </a:bodyPr>
          <a:lstStyle/>
          <a:p>
            <a:r>
              <a:rPr lang="en-US" sz="1200" i="1" dirty="0">
                <a:solidFill>
                  <a:schemeClr val="bg1"/>
                </a:solidFill>
                <a:latin typeface="+mn-lt"/>
              </a:rPr>
              <a:t>Extracted from </a:t>
            </a:r>
            <a:r>
              <a:rPr lang="es-ES" sz="1200" i="1" dirty="0">
                <a:hlinkClick r:id="rId5"/>
              </a:rPr>
              <a:t>https://huggingface.co/learn/nlp-course/chapter1/4</a:t>
            </a:r>
            <a:r>
              <a:rPr lang="es-ES" sz="1200" i="1" dirty="0"/>
              <a:t> </a:t>
            </a:r>
            <a:endParaRPr lang="es-ES" sz="1200" i="1" dirty="0">
              <a:solidFill>
                <a:schemeClr val="bg1"/>
              </a:solidFill>
              <a:latin typeface="+mn-lt"/>
            </a:endParaRPr>
          </a:p>
        </p:txBody>
      </p:sp>
      <p:sp>
        <p:nvSpPr>
          <p:cNvPr id="3" name="CuadroTexto 2">
            <a:extLst>
              <a:ext uri="{FF2B5EF4-FFF2-40B4-BE49-F238E27FC236}">
                <a16:creationId xmlns:a16="http://schemas.microsoft.com/office/drawing/2014/main" id="{3F3D5A1C-4FAF-246E-E59D-8E18F2EDEAEF}"/>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11</a:t>
            </a:r>
            <a:endParaRPr lang="es-ES" dirty="0">
              <a:solidFill>
                <a:schemeClr val="bg1"/>
              </a:solidFill>
              <a:latin typeface="+mn-lt"/>
            </a:endParaRPr>
          </a:p>
        </p:txBody>
      </p:sp>
    </p:spTree>
    <p:extLst>
      <p:ext uri="{BB962C8B-B14F-4D97-AF65-F5344CB8AC3E}">
        <p14:creationId xmlns:p14="http://schemas.microsoft.com/office/powerpoint/2010/main" val="63728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State of the art: </a:t>
            </a:r>
            <a:r>
              <a:rPr lang="en-US" sz="3200" dirty="0">
                <a:solidFill>
                  <a:schemeClr val="accent1">
                    <a:lumMod val="75000"/>
                  </a:schemeClr>
                </a:solidFill>
                <a:latin typeface="+mj-lt"/>
              </a:rPr>
              <a:t>Question Answering (QA)</a:t>
            </a:r>
            <a:endParaRPr lang="es-ES" sz="3200" dirty="0">
              <a:solidFill>
                <a:schemeClr val="accent1">
                  <a:lumMod val="75000"/>
                </a:schemeClr>
              </a:solidFill>
              <a:latin typeface="+mj-lt"/>
            </a:endParaRPr>
          </a:p>
        </p:txBody>
      </p:sp>
      <p:sp>
        <p:nvSpPr>
          <p:cNvPr id="8" name="CuadroTexto 7">
            <a:extLst>
              <a:ext uri="{FF2B5EF4-FFF2-40B4-BE49-F238E27FC236}">
                <a16:creationId xmlns:a16="http://schemas.microsoft.com/office/drawing/2014/main" id="{169A0968-873B-0151-A49E-623F2619B720}"/>
              </a:ext>
            </a:extLst>
          </p:cNvPr>
          <p:cNvSpPr txBox="1"/>
          <p:nvPr/>
        </p:nvSpPr>
        <p:spPr>
          <a:xfrm>
            <a:off x="1381125" y="1647824"/>
            <a:ext cx="1771651" cy="400110"/>
          </a:xfrm>
          <a:prstGeom prst="rect">
            <a:avLst/>
          </a:prstGeom>
          <a:noFill/>
        </p:spPr>
        <p:txBody>
          <a:bodyPr wrap="square" rtlCol="0">
            <a:spAutoFit/>
          </a:bodyPr>
          <a:lstStyle/>
          <a:p>
            <a:pPr algn="ctr"/>
            <a:r>
              <a:rPr lang="en-US" sz="2000" dirty="0">
                <a:solidFill>
                  <a:schemeClr val="bg1"/>
                </a:solidFill>
                <a:latin typeface="+mn-lt"/>
              </a:rPr>
              <a:t>Extractive QA</a:t>
            </a:r>
            <a:endParaRPr lang="es-ES" sz="2000" dirty="0">
              <a:solidFill>
                <a:schemeClr val="bg1"/>
              </a:solidFill>
              <a:latin typeface="+mn-lt"/>
            </a:endParaRPr>
          </a:p>
        </p:txBody>
      </p:sp>
      <p:sp>
        <p:nvSpPr>
          <p:cNvPr id="9" name="CuadroTexto 8">
            <a:extLst>
              <a:ext uri="{FF2B5EF4-FFF2-40B4-BE49-F238E27FC236}">
                <a16:creationId xmlns:a16="http://schemas.microsoft.com/office/drawing/2014/main" id="{365615C3-5948-BA33-77BF-C1402A7BDD85}"/>
              </a:ext>
            </a:extLst>
          </p:cNvPr>
          <p:cNvSpPr txBox="1"/>
          <p:nvPr/>
        </p:nvSpPr>
        <p:spPr>
          <a:xfrm>
            <a:off x="4858939" y="1493936"/>
            <a:ext cx="2352676" cy="707886"/>
          </a:xfrm>
          <a:prstGeom prst="rect">
            <a:avLst/>
          </a:prstGeom>
          <a:noFill/>
        </p:spPr>
        <p:txBody>
          <a:bodyPr wrap="square" rtlCol="0">
            <a:spAutoFit/>
          </a:bodyPr>
          <a:lstStyle/>
          <a:p>
            <a:pPr algn="ctr"/>
            <a:r>
              <a:rPr lang="en-US" sz="2000" dirty="0">
                <a:solidFill>
                  <a:schemeClr val="bg1"/>
                </a:solidFill>
                <a:latin typeface="+mn-lt"/>
              </a:rPr>
              <a:t>Generative QA</a:t>
            </a:r>
          </a:p>
          <a:p>
            <a:pPr algn="ctr"/>
            <a:r>
              <a:rPr lang="en-US" sz="2000" dirty="0">
                <a:solidFill>
                  <a:schemeClr val="bg1"/>
                </a:solidFill>
                <a:latin typeface="+mn-lt"/>
              </a:rPr>
              <a:t>(open-book)</a:t>
            </a:r>
            <a:endParaRPr lang="es-ES" sz="2000" dirty="0">
              <a:solidFill>
                <a:schemeClr val="bg1"/>
              </a:solidFill>
              <a:latin typeface="+mn-lt"/>
            </a:endParaRPr>
          </a:p>
        </p:txBody>
      </p:sp>
      <p:sp>
        <p:nvSpPr>
          <p:cNvPr id="10" name="CuadroTexto 9">
            <a:extLst>
              <a:ext uri="{FF2B5EF4-FFF2-40B4-BE49-F238E27FC236}">
                <a16:creationId xmlns:a16="http://schemas.microsoft.com/office/drawing/2014/main" id="{7BFC28E7-E7C8-6AFB-380E-86871F8C4E6D}"/>
              </a:ext>
            </a:extLst>
          </p:cNvPr>
          <p:cNvSpPr txBox="1"/>
          <p:nvPr/>
        </p:nvSpPr>
        <p:spPr>
          <a:xfrm>
            <a:off x="8334374" y="1498994"/>
            <a:ext cx="2676526" cy="707886"/>
          </a:xfrm>
          <a:prstGeom prst="rect">
            <a:avLst/>
          </a:prstGeom>
          <a:noFill/>
        </p:spPr>
        <p:txBody>
          <a:bodyPr wrap="square" rtlCol="0">
            <a:spAutoFit/>
          </a:bodyPr>
          <a:lstStyle/>
          <a:p>
            <a:pPr algn="ctr"/>
            <a:r>
              <a:rPr lang="es-ES" sz="2000" dirty="0" err="1">
                <a:solidFill>
                  <a:schemeClr val="bg1"/>
                </a:solidFill>
                <a:latin typeface="+mn-lt"/>
              </a:rPr>
              <a:t>Closed</a:t>
            </a:r>
            <a:r>
              <a:rPr lang="es-ES" sz="2000" dirty="0">
                <a:solidFill>
                  <a:schemeClr val="bg1"/>
                </a:solidFill>
                <a:latin typeface="+mn-lt"/>
              </a:rPr>
              <a:t> generative QA (</a:t>
            </a:r>
            <a:r>
              <a:rPr lang="es-ES" sz="2000" dirty="0" err="1">
                <a:solidFill>
                  <a:schemeClr val="bg1"/>
                </a:solidFill>
                <a:latin typeface="+mn-lt"/>
              </a:rPr>
              <a:t>closed-book</a:t>
            </a:r>
            <a:r>
              <a:rPr lang="es-ES" sz="2000" dirty="0">
                <a:solidFill>
                  <a:schemeClr val="bg1"/>
                </a:solidFill>
                <a:latin typeface="+mn-lt"/>
              </a:rPr>
              <a:t>)</a:t>
            </a:r>
          </a:p>
        </p:txBody>
      </p:sp>
      <p:sp>
        <p:nvSpPr>
          <p:cNvPr id="12" name="Rectángulo: esquinas redondeadas 11">
            <a:extLst>
              <a:ext uri="{FF2B5EF4-FFF2-40B4-BE49-F238E27FC236}">
                <a16:creationId xmlns:a16="http://schemas.microsoft.com/office/drawing/2014/main" id="{14FD96B9-59E9-181F-1B82-DDB7B50B71D6}"/>
              </a:ext>
            </a:extLst>
          </p:cNvPr>
          <p:cNvSpPr/>
          <p:nvPr/>
        </p:nvSpPr>
        <p:spPr>
          <a:xfrm>
            <a:off x="735803" y="2338791"/>
            <a:ext cx="3217071" cy="164265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US" b="1" dirty="0">
                <a:solidFill>
                  <a:schemeClr val="accent1">
                    <a:lumMod val="75000"/>
                  </a:schemeClr>
                </a:solidFill>
              </a:rPr>
              <a:t>Context:</a:t>
            </a:r>
            <a:r>
              <a:rPr lang="en-US" dirty="0">
                <a:solidFill>
                  <a:schemeClr val="accent1">
                    <a:lumMod val="75000"/>
                  </a:schemeClr>
                </a:solidFill>
              </a:rPr>
              <a:t> </a:t>
            </a:r>
            <a:r>
              <a:rPr lang="en-US" i="1" dirty="0"/>
              <a:t>The national bird of Saint Helena is the Saint Helena plover. It appears on the coat of arms of Saint Helena and on the flag.</a:t>
            </a:r>
          </a:p>
          <a:p>
            <a:pPr algn="just"/>
            <a:r>
              <a:rPr lang="en-US" b="1" dirty="0">
                <a:solidFill>
                  <a:schemeClr val="accent1">
                    <a:lumMod val="75000"/>
                  </a:schemeClr>
                </a:solidFill>
              </a:rPr>
              <a:t>Question:</a:t>
            </a:r>
            <a:r>
              <a:rPr lang="en-US" i="1" dirty="0"/>
              <a:t> What is the national bird of Saint Helena?</a:t>
            </a:r>
            <a:endParaRPr lang="es-ES" i="1" dirty="0"/>
          </a:p>
        </p:txBody>
      </p:sp>
      <p:sp>
        <p:nvSpPr>
          <p:cNvPr id="13" name="Rectángulo: esquinas redondeadas 12">
            <a:extLst>
              <a:ext uri="{FF2B5EF4-FFF2-40B4-BE49-F238E27FC236}">
                <a16:creationId xmlns:a16="http://schemas.microsoft.com/office/drawing/2014/main" id="{5C2122D0-E5DC-9DDB-03C4-117761E88F49}"/>
              </a:ext>
            </a:extLst>
          </p:cNvPr>
          <p:cNvSpPr/>
          <p:nvPr/>
        </p:nvSpPr>
        <p:spPr>
          <a:xfrm>
            <a:off x="735803" y="4062759"/>
            <a:ext cx="3217071" cy="799349"/>
          </a:xfrm>
          <a:prstGeom prst="roundRect">
            <a:avLst>
              <a:gd name="adj" fmla="val 21682"/>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US" b="1" dirty="0">
                <a:solidFill>
                  <a:schemeClr val="accent1">
                    <a:lumMod val="75000"/>
                  </a:schemeClr>
                </a:solidFill>
              </a:rPr>
              <a:t>Answer: </a:t>
            </a:r>
            <a:r>
              <a:rPr lang="en-US" i="1" dirty="0"/>
              <a:t>the Saint Helena plover</a:t>
            </a:r>
            <a:endParaRPr lang="es-ES" i="1" dirty="0"/>
          </a:p>
        </p:txBody>
      </p:sp>
      <p:sp>
        <p:nvSpPr>
          <p:cNvPr id="14" name="Rectángulo: esquinas redondeadas 13">
            <a:extLst>
              <a:ext uri="{FF2B5EF4-FFF2-40B4-BE49-F238E27FC236}">
                <a16:creationId xmlns:a16="http://schemas.microsoft.com/office/drawing/2014/main" id="{1D411AE8-4BF9-F837-5820-7859F61A7517}"/>
              </a:ext>
            </a:extLst>
          </p:cNvPr>
          <p:cNvSpPr/>
          <p:nvPr/>
        </p:nvSpPr>
        <p:spPr>
          <a:xfrm>
            <a:off x="1724025" y="2744008"/>
            <a:ext cx="2062164" cy="218268"/>
          </a:xfrm>
          <a:prstGeom prst="roundRect">
            <a:avLst/>
          </a:prstGeom>
          <a:noFill/>
          <a:ln w="28575">
            <a:solidFill>
              <a:schemeClr val="tx2">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esquinas redondeadas 14">
            <a:extLst>
              <a:ext uri="{FF2B5EF4-FFF2-40B4-BE49-F238E27FC236}">
                <a16:creationId xmlns:a16="http://schemas.microsoft.com/office/drawing/2014/main" id="{FCED4B5C-F71A-9516-CDB0-D68C594BDAD5}"/>
              </a:ext>
            </a:extLst>
          </p:cNvPr>
          <p:cNvSpPr/>
          <p:nvPr/>
        </p:nvSpPr>
        <p:spPr>
          <a:xfrm>
            <a:off x="4488654" y="2338791"/>
            <a:ext cx="3093246" cy="164265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US" b="1" dirty="0">
                <a:solidFill>
                  <a:schemeClr val="accent1">
                    <a:lumMod val="75000"/>
                  </a:schemeClr>
                </a:solidFill>
              </a:rPr>
              <a:t>Context:</a:t>
            </a:r>
            <a:r>
              <a:rPr lang="en-US" dirty="0">
                <a:solidFill>
                  <a:schemeClr val="accent1">
                    <a:lumMod val="75000"/>
                  </a:schemeClr>
                </a:solidFill>
              </a:rPr>
              <a:t> </a:t>
            </a:r>
            <a:r>
              <a:rPr lang="en-US" i="1" dirty="0"/>
              <a:t>When two bodies are not in a state of thermal equilibrium, heat will flow from the hotter to the colder. </a:t>
            </a:r>
          </a:p>
          <a:p>
            <a:pPr algn="just"/>
            <a:r>
              <a:rPr lang="en-US" b="1" dirty="0">
                <a:solidFill>
                  <a:schemeClr val="accent1">
                    <a:lumMod val="75000"/>
                  </a:schemeClr>
                </a:solidFill>
              </a:rPr>
              <a:t>Question:</a:t>
            </a:r>
            <a:r>
              <a:rPr lang="en-US" i="1" dirty="0"/>
              <a:t> Why does water heated to room temperature feel colder than the air around it?</a:t>
            </a:r>
            <a:endParaRPr lang="es-ES" i="1" dirty="0"/>
          </a:p>
        </p:txBody>
      </p:sp>
      <p:sp>
        <p:nvSpPr>
          <p:cNvPr id="16" name="Rectángulo: esquinas redondeadas 15">
            <a:extLst>
              <a:ext uri="{FF2B5EF4-FFF2-40B4-BE49-F238E27FC236}">
                <a16:creationId xmlns:a16="http://schemas.microsoft.com/office/drawing/2014/main" id="{A4F2A369-DDCD-274E-611A-59DE987E3EB6}"/>
              </a:ext>
            </a:extLst>
          </p:cNvPr>
          <p:cNvSpPr/>
          <p:nvPr/>
        </p:nvSpPr>
        <p:spPr>
          <a:xfrm>
            <a:off x="4488654" y="4062758"/>
            <a:ext cx="3093246" cy="799349"/>
          </a:xfrm>
          <a:prstGeom prst="roundRect">
            <a:avLst>
              <a:gd name="adj" fmla="val 23148"/>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US" b="1" dirty="0">
                <a:solidFill>
                  <a:schemeClr val="accent1">
                    <a:lumMod val="75000"/>
                  </a:schemeClr>
                </a:solidFill>
              </a:rPr>
              <a:t>Answer: </a:t>
            </a:r>
            <a:r>
              <a:rPr lang="en-US" i="1" dirty="0"/>
              <a:t>Water gains heat from the air, thus it feels colder than the surrounding air.</a:t>
            </a:r>
            <a:endParaRPr lang="es-ES" i="1" dirty="0"/>
          </a:p>
        </p:txBody>
      </p:sp>
      <p:sp>
        <p:nvSpPr>
          <p:cNvPr id="17" name="Rectángulo: esquinas redondeadas 16">
            <a:extLst>
              <a:ext uri="{FF2B5EF4-FFF2-40B4-BE49-F238E27FC236}">
                <a16:creationId xmlns:a16="http://schemas.microsoft.com/office/drawing/2014/main" id="{97120700-414F-2B67-D354-25CD559629FC}"/>
              </a:ext>
            </a:extLst>
          </p:cNvPr>
          <p:cNvSpPr/>
          <p:nvPr/>
        </p:nvSpPr>
        <p:spPr>
          <a:xfrm>
            <a:off x="8117680" y="2308727"/>
            <a:ext cx="3093246" cy="164265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r>
              <a:rPr lang="en-US" b="1" dirty="0">
                <a:solidFill>
                  <a:schemeClr val="accent1">
                    <a:lumMod val="75000"/>
                  </a:schemeClr>
                </a:solidFill>
              </a:rPr>
              <a:t>Context:</a:t>
            </a:r>
            <a:r>
              <a:rPr lang="en-US" dirty="0">
                <a:solidFill>
                  <a:schemeClr val="accent1">
                    <a:lumMod val="75000"/>
                  </a:schemeClr>
                </a:solidFill>
              </a:rPr>
              <a:t> </a:t>
            </a:r>
            <a:r>
              <a:rPr lang="en-US" i="1" dirty="0"/>
              <a:t>-</a:t>
            </a:r>
          </a:p>
          <a:p>
            <a:pPr algn="just"/>
            <a:endParaRPr lang="en-US" i="1" dirty="0"/>
          </a:p>
          <a:p>
            <a:pPr algn="just"/>
            <a:endParaRPr lang="en-US" i="1" dirty="0"/>
          </a:p>
          <a:p>
            <a:pPr algn="just"/>
            <a:endParaRPr lang="en-US" i="1" dirty="0"/>
          </a:p>
          <a:p>
            <a:pPr algn="just"/>
            <a:r>
              <a:rPr lang="en-US" b="1" dirty="0">
                <a:solidFill>
                  <a:schemeClr val="accent1">
                    <a:lumMod val="75000"/>
                  </a:schemeClr>
                </a:solidFill>
              </a:rPr>
              <a:t>Question:</a:t>
            </a:r>
            <a:r>
              <a:rPr lang="en-US" i="1" dirty="0"/>
              <a:t> What are common symptoms of the flu?</a:t>
            </a:r>
          </a:p>
        </p:txBody>
      </p:sp>
      <p:sp>
        <p:nvSpPr>
          <p:cNvPr id="18" name="Rectángulo: esquinas redondeadas 17">
            <a:extLst>
              <a:ext uri="{FF2B5EF4-FFF2-40B4-BE49-F238E27FC236}">
                <a16:creationId xmlns:a16="http://schemas.microsoft.com/office/drawing/2014/main" id="{FDD3B4F7-35BD-A3D6-7E8A-ED0FF7A17006}"/>
              </a:ext>
            </a:extLst>
          </p:cNvPr>
          <p:cNvSpPr/>
          <p:nvPr/>
        </p:nvSpPr>
        <p:spPr>
          <a:xfrm>
            <a:off x="8117680" y="4032694"/>
            <a:ext cx="3093246" cy="799349"/>
          </a:xfrm>
          <a:prstGeom prst="roundRect">
            <a:avLst>
              <a:gd name="adj" fmla="val 23148"/>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just"/>
            <a:endParaRPr lang="en-US" b="1" dirty="0">
              <a:solidFill>
                <a:schemeClr val="accent1">
                  <a:lumMod val="75000"/>
                </a:schemeClr>
              </a:solidFill>
            </a:endParaRPr>
          </a:p>
          <a:p>
            <a:pPr algn="just"/>
            <a:r>
              <a:rPr lang="en-US" b="1" dirty="0">
                <a:solidFill>
                  <a:schemeClr val="accent1">
                    <a:lumMod val="75000"/>
                  </a:schemeClr>
                </a:solidFill>
              </a:rPr>
              <a:t>Answer: </a:t>
            </a:r>
            <a:r>
              <a:rPr lang="en-US" i="1" dirty="0"/>
              <a:t>Fever, chills, cough, sore throat, stuffy nose, muscle or body aches, headaches, and fatigue.</a:t>
            </a:r>
            <a:endParaRPr lang="es-ES" i="1" dirty="0"/>
          </a:p>
          <a:p>
            <a:pPr algn="just"/>
            <a:endParaRPr lang="es-ES" i="1" dirty="0"/>
          </a:p>
        </p:txBody>
      </p:sp>
      <p:sp>
        <p:nvSpPr>
          <p:cNvPr id="19" name="CuadroTexto 18">
            <a:extLst>
              <a:ext uri="{FF2B5EF4-FFF2-40B4-BE49-F238E27FC236}">
                <a16:creationId xmlns:a16="http://schemas.microsoft.com/office/drawing/2014/main" id="{FBBDFA1D-B9CD-79A1-03B1-4E7AC4F105EF}"/>
              </a:ext>
            </a:extLst>
          </p:cNvPr>
          <p:cNvSpPr txBox="1"/>
          <p:nvPr/>
        </p:nvSpPr>
        <p:spPr>
          <a:xfrm>
            <a:off x="694725" y="5210176"/>
            <a:ext cx="3299225" cy="707886"/>
          </a:xfrm>
          <a:prstGeom prst="rect">
            <a:avLst/>
          </a:prstGeom>
          <a:noFill/>
        </p:spPr>
        <p:txBody>
          <a:bodyPr wrap="square" rtlCol="0">
            <a:spAutoFit/>
          </a:bodyPr>
          <a:lstStyle/>
          <a:p>
            <a:pPr algn="ctr"/>
            <a:r>
              <a:rPr lang="en-US" sz="2000" dirty="0">
                <a:solidFill>
                  <a:schemeClr val="bg1"/>
                </a:solidFill>
                <a:latin typeface="+mn-lt"/>
              </a:rPr>
              <a:t>Answer is extracted directly from the context.</a:t>
            </a:r>
            <a:endParaRPr lang="es-ES" sz="2000" dirty="0">
              <a:solidFill>
                <a:schemeClr val="bg1"/>
              </a:solidFill>
              <a:latin typeface="+mn-lt"/>
            </a:endParaRPr>
          </a:p>
        </p:txBody>
      </p:sp>
      <p:sp>
        <p:nvSpPr>
          <p:cNvPr id="23" name="CuadroTexto 22">
            <a:extLst>
              <a:ext uri="{FF2B5EF4-FFF2-40B4-BE49-F238E27FC236}">
                <a16:creationId xmlns:a16="http://schemas.microsoft.com/office/drawing/2014/main" id="{B8435CDB-C286-6421-D529-5E79C8A83057}"/>
              </a:ext>
            </a:extLst>
          </p:cNvPr>
          <p:cNvSpPr txBox="1"/>
          <p:nvPr/>
        </p:nvSpPr>
        <p:spPr>
          <a:xfrm>
            <a:off x="4385664" y="5210176"/>
            <a:ext cx="3299225" cy="707886"/>
          </a:xfrm>
          <a:prstGeom prst="rect">
            <a:avLst/>
          </a:prstGeom>
          <a:noFill/>
        </p:spPr>
        <p:txBody>
          <a:bodyPr wrap="square" rtlCol="0">
            <a:spAutoFit/>
          </a:bodyPr>
          <a:lstStyle/>
          <a:p>
            <a:pPr algn="ctr"/>
            <a:r>
              <a:rPr lang="en-US" sz="2000" dirty="0">
                <a:solidFill>
                  <a:schemeClr val="bg1"/>
                </a:solidFill>
                <a:latin typeface="+mn-lt"/>
              </a:rPr>
              <a:t>Answer is generated freely based on the context.</a:t>
            </a:r>
            <a:endParaRPr lang="es-ES" sz="2000" dirty="0">
              <a:solidFill>
                <a:schemeClr val="bg1"/>
              </a:solidFill>
              <a:latin typeface="+mn-lt"/>
            </a:endParaRPr>
          </a:p>
        </p:txBody>
      </p:sp>
      <p:sp>
        <p:nvSpPr>
          <p:cNvPr id="24" name="CuadroTexto 23">
            <a:extLst>
              <a:ext uri="{FF2B5EF4-FFF2-40B4-BE49-F238E27FC236}">
                <a16:creationId xmlns:a16="http://schemas.microsoft.com/office/drawing/2014/main" id="{A73873F7-BD94-3BA7-4AB0-06A8899304A5}"/>
              </a:ext>
            </a:extLst>
          </p:cNvPr>
          <p:cNvSpPr txBox="1"/>
          <p:nvPr/>
        </p:nvSpPr>
        <p:spPr>
          <a:xfrm>
            <a:off x="7798294" y="5210176"/>
            <a:ext cx="3732017" cy="707886"/>
          </a:xfrm>
          <a:prstGeom prst="rect">
            <a:avLst/>
          </a:prstGeom>
          <a:noFill/>
        </p:spPr>
        <p:txBody>
          <a:bodyPr wrap="square" rtlCol="0">
            <a:spAutoFit/>
          </a:bodyPr>
          <a:lstStyle/>
          <a:p>
            <a:pPr algn="ctr"/>
            <a:r>
              <a:rPr lang="en-US" sz="2000" dirty="0">
                <a:solidFill>
                  <a:schemeClr val="bg1"/>
                </a:solidFill>
                <a:latin typeface="+mn-lt"/>
              </a:rPr>
              <a:t>Answer is generated freely, without given context.</a:t>
            </a:r>
            <a:endParaRPr lang="es-ES" sz="2000" dirty="0">
              <a:solidFill>
                <a:schemeClr val="bg1"/>
              </a:solidFill>
              <a:latin typeface="+mn-lt"/>
            </a:endParaRPr>
          </a:p>
        </p:txBody>
      </p:sp>
      <p:sp>
        <p:nvSpPr>
          <p:cNvPr id="3" name="CuadroTexto 2">
            <a:extLst>
              <a:ext uri="{FF2B5EF4-FFF2-40B4-BE49-F238E27FC236}">
                <a16:creationId xmlns:a16="http://schemas.microsoft.com/office/drawing/2014/main" id="{A83B084A-2BE4-9236-591E-6363305EB46B}"/>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12</a:t>
            </a:r>
            <a:endParaRPr lang="es-ES" dirty="0">
              <a:solidFill>
                <a:schemeClr val="bg1"/>
              </a:solidFill>
              <a:latin typeface="+mn-lt"/>
            </a:endParaRPr>
          </a:p>
        </p:txBody>
      </p:sp>
    </p:spTree>
    <p:extLst>
      <p:ext uri="{BB962C8B-B14F-4D97-AF65-F5344CB8AC3E}">
        <p14:creationId xmlns:p14="http://schemas.microsoft.com/office/powerpoint/2010/main" val="32622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animBg="1"/>
      <p:bldP spid="16" grpId="0" animBg="1"/>
      <p:bldP spid="17" grpId="0" animBg="1"/>
      <p:bldP spid="18" grpId="0" animBg="1"/>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State of the art: </a:t>
            </a:r>
            <a:r>
              <a:rPr lang="en-US" sz="3200" dirty="0">
                <a:solidFill>
                  <a:schemeClr val="accent1">
                    <a:lumMod val="75000"/>
                  </a:schemeClr>
                </a:solidFill>
                <a:latin typeface="+mj-lt"/>
              </a:rPr>
              <a:t>extractive QA</a:t>
            </a:r>
            <a:endParaRPr lang="es-ES" sz="3200" dirty="0">
              <a:solidFill>
                <a:schemeClr val="accent1">
                  <a:lumMod val="75000"/>
                </a:schemeClr>
              </a:solidFill>
              <a:latin typeface="+mj-lt"/>
            </a:endParaRPr>
          </a:p>
        </p:txBody>
      </p:sp>
      <p:sp>
        <p:nvSpPr>
          <p:cNvPr id="3" name="Rectángulo: esquinas redondeadas 2">
            <a:extLst>
              <a:ext uri="{FF2B5EF4-FFF2-40B4-BE49-F238E27FC236}">
                <a16:creationId xmlns:a16="http://schemas.microsoft.com/office/drawing/2014/main" id="{77C21982-ED29-7662-5BC9-AF28AA334C2A}"/>
              </a:ext>
            </a:extLst>
          </p:cNvPr>
          <p:cNvSpPr/>
          <p:nvPr/>
        </p:nvSpPr>
        <p:spPr>
          <a:xfrm>
            <a:off x="960001" y="1537804"/>
            <a:ext cx="2211824" cy="4053371"/>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Context</a:t>
            </a:r>
          </a:p>
          <a:p>
            <a:pPr algn="ctr"/>
            <a:endParaRPr lang="en-US" dirty="0"/>
          </a:p>
          <a:p>
            <a:pPr algn="ctr"/>
            <a:endParaRPr lang="en-US" dirty="0"/>
          </a:p>
          <a:p>
            <a:pPr algn="ctr"/>
            <a:endParaRPr lang="en-US" dirty="0"/>
          </a:p>
          <a:p>
            <a:pPr algn="ctr"/>
            <a:endParaRPr lang="en-US" dirty="0"/>
          </a:p>
          <a:p>
            <a:pPr algn="ctr"/>
            <a:r>
              <a:rPr lang="en-US" dirty="0"/>
              <a:t>Question</a:t>
            </a:r>
          </a:p>
        </p:txBody>
      </p:sp>
      <p:sp>
        <p:nvSpPr>
          <p:cNvPr id="5" name="CuadroTexto 4">
            <a:extLst>
              <a:ext uri="{FF2B5EF4-FFF2-40B4-BE49-F238E27FC236}">
                <a16:creationId xmlns:a16="http://schemas.microsoft.com/office/drawing/2014/main" id="{3BA218B8-8BBF-B742-166E-6CB11CBD82A9}"/>
              </a:ext>
            </a:extLst>
          </p:cNvPr>
          <p:cNvSpPr txBox="1"/>
          <p:nvPr/>
        </p:nvSpPr>
        <p:spPr>
          <a:xfrm>
            <a:off x="1680230" y="5638796"/>
            <a:ext cx="771365" cy="400110"/>
          </a:xfrm>
          <a:prstGeom prst="rect">
            <a:avLst/>
          </a:prstGeom>
          <a:noFill/>
        </p:spPr>
        <p:txBody>
          <a:bodyPr wrap="none" rtlCol="0">
            <a:spAutoFit/>
          </a:bodyPr>
          <a:lstStyle/>
          <a:p>
            <a:r>
              <a:rPr lang="en-US" sz="2000" dirty="0">
                <a:solidFill>
                  <a:schemeClr val="bg1"/>
                </a:solidFill>
                <a:latin typeface="+mn-lt"/>
              </a:rPr>
              <a:t>Input</a:t>
            </a:r>
            <a:endParaRPr lang="es-ES" sz="2000" dirty="0">
              <a:solidFill>
                <a:schemeClr val="bg1"/>
              </a:solidFill>
              <a:latin typeface="+mn-lt"/>
            </a:endParaRPr>
          </a:p>
        </p:txBody>
      </p:sp>
      <p:sp>
        <p:nvSpPr>
          <p:cNvPr id="7" name="Rectángulo: esquinas redondeadas 6">
            <a:extLst>
              <a:ext uri="{FF2B5EF4-FFF2-40B4-BE49-F238E27FC236}">
                <a16:creationId xmlns:a16="http://schemas.microsoft.com/office/drawing/2014/main" id="{EB50F949-DF72-20A5-1179-288C9BBFC745}"/>
              </a:ext>
            </a:extLst>
          </p:cNvPr>
          <p:cNvSpPr/>
          <p:nvPr/>
        </p:nvSpPr>
        <p:spPr>
          <a:xfrm>
            <a:off x="6966541" y="1838325"/>
            <a:ext cx="1552579" cy="84772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start position</a:t>
            </a:r>
          </a:p>
          <a:p>
            <a:pPr algn="ctr"/>
            <a:r>
              <a:rPr lang="en-US" dirty="0"/>
              <a:t>end position</a:t>
            </a:r>
          </a:p>
        </p:txBody>
      </p:sp>
      <p:sp>
        <p:nvSpPr>
          <p:cNvPr id="11" name="CuadroTexto 10">
            <a:extLst>
              <a:ext uri="{FF2B5EF4-FFF2-40B4-BE49-F238E27FC236}">
                <a16:creationId xmlns:a16="http://schemas.microsoft.com/office/drawing/2014/main" id="{BD3AC302-B349-A080-5D01-1C1165D6D1F1}"/>
              </a:ext>
            </a:extLst>
          </p:cNvPr>
          <p:cNvSpPr txBox="1"/>
          <p:nvPr/>
        </p:nvSpPr>
        <p:spPr>
          <a:xfrm>
            <a:off x="7264973" y="5638798"/>
            <a:ext cx="955711" cy="400110"/>
          </a:xfrm>
          <a:prstGeom prst="rect">
            <a:avLst/>
          </a:prstGeom>
          <a:noFill/>
        </p:spPr>
        <p:txBody>
          <a:bodyPr wrap="none" rtlCol="0">
            <a:spAutoFit/>
          </a:bodyPr>
          <a:lstStyle/>
          <a:p>
            <a:r>
              <a:rPr lang="en-US" sz="2000" dirty="0">
                <a:solidFill>
                  <a:schemeClr val="bg1"/>
                </a:solidFill>
                <a:latin typeface="+mn-lt"/>
              </a:rPr>
              <a:t>Output</a:t>
            </a:r>
            <a:endParaRPr lang="es-ES" sz="2000" dirty="0">
              <a:solidFill>
                <a:schemeClr val="bg1"/>
              </a:solidFill>
              <a:latin typeface="+mn-lt"/>
            </a:endParaRPr>
          </a:p>
        </p:txBody>
      </p:sp>
      <p:sp>
        <p:nvSpPr>
          <p:cNvPr id="12" name="CuadroTexto 11">
            <a:extLst>
              <a:ext uri="{FF2B5EF4-FFF2-40B4-BE49-F238E27FC236}">
                <a16:creationId xmlns:a16="http://schemas.microsoft.com/office/drawing/2014/main" id="{513B4A80-BB62-1FBF-19C6-02D7860E97AA}"/>
              </a:ext>
            </a:extLst>
          </p:cNvPr>
          <p:cNvSpPr txBox="1"/>
          <p:nvPr/>
        </p:nvSpPr>
        <p:spPr>
          <a:xfrm>
            <a:off x="4808041" y="5638796"/>
            <a:ext cx="889987" cy="400110"/>
          </a:xfrm>
          <a:prstGeom prst="rect">
            <a:avLst/>
          </a:prstGeom>
          <a:noFill/>
        </p:spPr>
        <p:txBody>
          <a:bodyPr wrap="none" rtlCol="0">
            <a:spAutoFit/>
          </a:bodyPr>
          <a:lstStyle/>
          <a:p>
            <a:r>
              <a:rPr lang="en-US" sz="2000" dirty="0">
                <a:solidFill>
                  <a:schemeClr val="bg1"/>
                </a:solidFill>
                <a:latin typeface="+mn-lt"/>
              </a:rPr>
              <a:t>Model</a:t>
            </a:r>
            <a:endParaRPr lang="es-ES" sz="2000" dirty="0">
              <a:solidFill>
                <a:schemeClr val="bg1"/>
              </a:solidFill>
              <a:latin typeface="+mn-lt"/>
            </a:endParaRPr>
          </a:p>
        </p:txBody>
      </p:sp>
      <p:sp>
        <p:nvSpPr>
          <p:cNvPr id="13" name="Rectángulo: esquinas redondeadas 12">
            <a:extLst>
              <a:ext uri="{FF2B5EF4-FFF2-40B4-BE49-F238E27FC236}">
                <a16:creationId xmlns:a16="http://schemas.microsoft.com/office/drawing/2014/main" id="{919252E0-53F1-D240-C4C0-0501C4E85DBE}"/>
              </a:ext>
            </a:extLst>
          </p:cNvPr>
          <p:cNvSpPr/>
          <p:nvPr/>
        </p:nvSpPr>
        <p:spPr>
          <a:xfrm>
            <a:off x="4410074" y="1838325"/>
            <a:ext cx="1685925" cy="847725"/>
          </a:xfrm>
          <a:prstGeom prst="roundRect">
            <a:avLst/>
          </a:prstGeom>
          <a:solidFill>
            <a:schemeClr val="accent4">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Encoder-only</a:t>
            </a:r>
            <a:endParaRPr lang="es-ES" dirty="0"/>
          </a:p>
        </p:txBody>
      </p:sp>
      <p:sp>
        <p:nvSpPr>
          <p:cNvPr id="14" name="Rectángulo: esquinas redondeadas 13">
            <a:extLst>
              <a:ext uri="{FF2B5EF4-FFF2-40B4-BE49-F238E27FC236}">
                <a16:creationId xmlns:a16="http://schemas.microsoft.com/office/drawing/2014/main" id="{96C28015-B312-18AA-4140-082A7E213979}"/>
              </a:ext>
            </a:extLst>
          </p:cNvPr>
          <p:cNvSpPr/>
          <p:nvPr/>
        </p:nvSpPr>
        <p:spPr>
          <a:xfrm>
            <a:off x="4410074" y="3154017"/>
            <a:ext cx="1685926" cy="847725"/>
          </a:xfrm>
          <a:prstGeom prst="roundRect">
            <a:avLst/>
          </a:prstGeom>
          <a:solidFill>
            <a:schemeClr val="accent4">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Encoder-decoder</a:t>
            </a:r>
            <a:endParaRPr lang="es-ES" dirty="0"/>
          </a:p>
        </p:txBody>
      </p:sp>
      <p:sp>
        <p:nvSpPr>
          <p:cNvPr id="15" name="Rectángulo: esquinas redondeadas 14">
            <a:extLst>
              <a:ext uri="{FF2B5EF4-FFF2-40B4-BE49-F238E27FC236}">
                <a16:creationId xmlns:a16="http://schemas.microsoft.com/office/drawing/2014/main" id="{46C69E4A-551D-C204-666A-E7A8029273EB}"/>
              </a:ext>
            </a:extLst>
          </p:cNvPr>
          <p:cNvSpPr/>
          <p:nvPr/>
        </p:nvSpPr>
        <p:spPr>
          <a:xfrm>
            <a:off x="4410072" y="4471021"/>
            <a:ext cx="1685927" cy="847725"/>
          </a:xfrm>
          <a:prstGeom prst="roundRect">
            <a:avLst/>
          </a:prstGeom>
          <a:solidFill>
            <a:schemeClr val="accent4">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Decoder-only</a:t>
            </a:r>
            <a:endParaRPr lang="es-ES" dirty="0"/>
          </a:p>
        </p:txBody>
      </p:sp>
      <p:cxnSp>
        <p:nvCxnSpPr>
          <p:cNvPr id="17" name="Conector recto de flecha 16">
            <a:extLst>
              <a:ext uri="{FF2B5EF4-FFF2-40B4-BE49-F238E27FC236}">
                <a16:creationId xmlns:a16="http://schemas.microsoft.com/office/drawing/2014/main" id="{C1BEA270-95F0-69A0-2C7C-D61649A5F628}"/>
              </a:ext>
            </a:extLst>
          </p:cNvPr>
          <p:cNvCxnSpPr>
            <a:cxnSpLocks/>
            <a:endCxn id="13" idx="1"/>
          </p:cNvCxnSpPr>
          <p:nvPr/>
        </p:nvCxnSpPr>
        <p:spPr>
          <a:xfrm>
            <a:off x="3171825" y="2262187"/>
            <a:ext cx="1238249"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9" name="Conector recto de flecha 18">
            <a:extLst>
              <a:ext uri="{FF2B5EF4-FFF2-40B4-BE49-F238E27FC236}">
                <a16:creationId xmlns:a16="http://schemas.microsoft.com/office/drawing/2014/main" id="{C096C244-4A42-D2E9-CFEE-A2A46818DC6D}"/>
              </a:ext>
            </a:extLst>
          </p:cNvPr>
          <p:cNvCxnSpPr>
            <a:cxnSpLocks/>
            <a:endCxn id="14" idx="1"/>
          </p:cNvCxnSpPr>
          <p:nvPr/>
        </p:nvCxnSpPr>
        <p:spPr>
          <a:xfrm flipV="1">
            <a:off x="3171825" y="3577880"/>
            <a:ext cx="1238249" cy="569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0" name="Conector recto de flecha 19">
            <a:extLst>
              <a:ext uri="{FF2B5EF4-FFF2-40B4-BE49-F238E27FC236}">
                <a16:creationId xmlns:a16="http://schemas.microsoft.com/office/drawing/2014/main" id="{F9D2974A-819E-AFAD-ACF6-4CC6C57405B0}"/>
              </a:ext>
            </a:extLst>
          </p:cNvPr>
          <p:cNvCxnSpPr>
            <a:cxnSpLocks/>
            <a:endCxn id="15" idx="1"/>
          </p:cNvCxnSpPr>
          <p:nvPr/>
        </p:nvCxnSpPr>
        <p:spPr>
          <a:xfrm>
            <a:off x="3171825" y="4894882"/>
            <a:ext cx="1238247" cy="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1" name="Conector recto de flecha 20">
            <a:extLst>
              <a:ext uri="{FF2B5EF4-FFF2-40B4-BE49-F238E27FC236}">
                <a16:creationId xmlns:a16="http://schemas.microsoft.com/office/drawing/2014/main" id="{551DA944-7A7F-F3EA-9AF1-10FA80864E60}"/>
              </a:ext>
            </a:extLst>
          </p:cNvPr>
          <p:cNvCxnSpPr>
            <a:cxnSpLocks/>
            <a:stCxn id="13" idx="3"/>
          </p:cNvCxnSpPr>
          <p:nvPr/>
        </p:nvCxnSpPr>
        <p:spPr>
          <a:xfrm>
            <a:off x="6095999" y="2262188"/>
            <a:ext cx="87054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3" name="Conector recto de flecha 22">
            <a:extLst>
              <a:ext uri="{FF2B5EF4-FFF2-40B4-BE49-F238E27FC236}">
                <a16:creationId xmlns:a16="http://schemas.microsoft.com/office/drawing/2014/main" id="{E2B7EAFF-A687-C159-22B2-E695660B0308}"/>
              </a:ext>
            </a:extLst>
          </p:cNvPr>
          <p:cNvCxnSpPr>
            <a:cxnSpLocks/>
            <a:stCxn id="14" idx="3"/>
            <a:endCxn id="38" idx="1"/>
          </p:cNvCxnSpPr>
          <p:nvPr/>
        </p:nvCxnSpPr>
        <p:spPr>
          <a:xfrm flipV="1">
            <a:off x="6096000" y="3577879"/>
            <a:ext cx="870540"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Conector recto de flecha 23">
            <a:extLst>
              <a:ext uri="{FF2B5EF4-FFF2-40B4-BE49-F238E27FC236}">
                <a16:creationId xmlns:a16="http://schemas.microsoft.com/office/drawing/2014/main" id="{302E7AFB-68DA-B498-5423-4DBCC22B38CF}"/>
              </a:ext>
            </a:extLst>
          </p:cNvPr>
          <p:cNvCxnSpPr>
            <a:cxnSpLocks/>
            <a:stCxn id="15" idx="3"/>
            <a:endCxn id="44" idx="1"/>
          </p:cNvCxnSpPr>
          <p:nvPr/>
        </p:nvCxnSpPr>
        <p:spPr>
          <a:xfrm>
            <a:off x="6095999" y="4894884"/>
            <a:ext cx="870541"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3" name="CuadroTexto 32">
            <a:extLst>
              <a:ext uri="{FF2B5EF4-FFF2-40B4-BE49-F238E27FC236}">
                <a16:creationId xmlns:a16="http://schemas.microsoft.com/office/drawing/2014/main" id="{9512BA80-0CE0-F971-B655-A3407A9953AA}"/>
              </a:ext>
            </a:extLst>
          </p:cNvPr>
          <p:cNvSpPr txBox="1"/>
          <p:nvPr/>
        </p:nvSpPr>
        <p:spPr>
          <a:xfrm>
            <a:off x="3203245" y="1958038"/>
            <a:ext cx="1178528" cy="307777"/>
          </a:xfrm>
          <a:prstGeom prst="rect">
            <a:avLst/>
          </a:prstGeom>
          <a:noFill/>
        </p:spPr>
        <p:txBody>
          <a:bodyPr wrap="none" rtlCol="0">
            <a:spAutoFit/>
          </a:bodyPr>
          <a:lstStyle/>
          <a:p>
            <a:r>
              <a:rPr lang="en-US" dirty="0">
                <a:solidFill>
                  <a:schemeClr val="bg1"/>
                </a:solidFill>
              </a:rPr>
              <a:t>pre-process!</a:t>
            </a:r>
            <a:endParaRPr lang="es-ES" dirty="0">
              <a:solidFill>
                <a:schemeClr val="bg1"/>
              </a:solidFill>
            </a:endParaRPr>
          </a:p>
        </p:txBody>
      </p:sp>
      <p:sp>
        <p:nvSpPr>
          <p:cNvPr id="34" name="CuadroTexto 33">
            <a:extLst>
              <a:ext uri="{FF2B5EF4-FFF2-40B4-BE49-F238E27FC236}">
                <a16:creationId xmlns:a16="http://schemas.microsoft.com/office/drawing/2014/main" id="{9CCC5478-0327-6C44-7382-D0E6DEF3627F}"/>
              </a:ext>
            </a:extLst>
          </p:cNvPr>
          <p:cNvSpPr txBox="1"/>
          <p:nvPr/>
        </p:nvSpPr>
        <p:spPr>
          <a:xfrm>
            <a:off x="3181897" y="3280120"/>
            <a:ext cx="1178528" cy="307777"/>
          </a:xfrm>
          <a:prstGeom prst="rect">
            <a:avLst/>
          </a:prstGeom>
          <a:noFill/>
        </p:spPr>
        <p:txBody>
          <a:bodyPr wrap="none" rtlCol="0">
            <a:spAutoFit/>
          </a:bodyPr>
          <a:lstStyle/>
          <a:p>
            <a:r>
              <a:rPr lang="en-US" dirty="0">
                <a:solidFill>
                  <a:schemeClr val="bg1"/>
                </a:solidFill>
              </a:rPr>
              <a:t>pre-process!</a:t>
            </a:r>
            <a:endParaRPr lang="es-ES" dirty="0">
              <a:solidFill>
                <a:schemeClr val="bg1"/>
              </a:solidFill>
            </a:endParaRPr>
          </a:p>
        </p:txBody>
      </p:sp>
      <p:sp>
        <p:nvSpPr>
          <p:cNvPr id="35" name="CuadroTexto 34">
            <a:extLst>
              <a:ext uri="{FF2B5EF4-FFF2-40B4-BE49-F238E27FC236}">
                <a16:creationId xmlns:a16="http://schemas.microsoft.com/office/drawing/2014/main" id="{62C87B8E-FF1D-18CD-9871-DF3369929072}"/>
              </a:ext>
            </a:extLst>
          </p:cNvPr>
          <p:cNvSpPr txBox="1"/>
          <p:nvPr/>
        </p:nvSpPr>
        <p:spPr>
          <a:xfrm>
            <a:off x="3201494" y="4583152"/>
            <a:ext cx="1178528" cy="307777"/>
          </a:xfrm>
          <a:prstGeom prst="rect">
            <a:avLst/>
          </a:prstGeom>
          <a:noFill/>
        </p:spPr>
        <p:txBody>
          <a:bodyPr wrap="none" rtlCol="0">
            <a:spAutoFit/>
          </a:bodyPr>
          <a:lstStyle/>
          <a:p>
            <a:r>
              <a:rPr lang="en-US" dirty="0">
                <a:solidFill>
                  <a:schemeClr val="bg1"/>
                </a:solidFill>
              </a:rPr>
              <a:t>pre-process!</a:t>
            </a:r>
            <a:endParaRPr lang="es-ES" dirty="0">
              <a:solidFill>
                <a:schemeClr val="bg1"/>
              </a:solidFill>
            </a:endParaRPr>
          </a:p>
        </p:txBody>
      </p:sp>
      <p:sp>
        <p:nvSpPr>
          <p:cNvPr id="38" name="Rectángulo: esquinas redondeadas 37">
            <a:extLst>
              <a:ext uri="{FF2B5EF4-FFF2-40B4-BE49-F238E27FC236}">
                <a16:creationId xmlns:a16="http://schemas.microsoft.com/office/drawing/2014/main" id="{314AD238-FE39-5FA8-A2DF-DD836511CCA1}"/>
              </a:ext>
            </a:extLst>
          </p:cNvPr>
          <p:cNvSpPr/>
          <p:nvPr/>
        </p:nvSpPr>
        <p:spPr>
          <a:xfrm>
            <a:off x="6966540" y="3154016"/>
            <a:ext cx="1552579" cy="84772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sequence</a:t>
            </a:r>
          </a:p>
        </p:txBody>
      </p:sp>
      <p:sp>
        <p:nvSpPr>
          <p:cNvPr id="41" name="CuadroTexto 40">
            <a:extLst>
              <a:ext uri="{FF2B5EF4-FFF2-40B4-BE49-F238E27FC236}">
                <a16:creationId xmlns:a16="http://schemas.microsoft.com/office/drawing/2014/main" id="{4615F753-C53D-DFBB-B3AD-9B2894340A9C}"/>
              </a:ext>
            </a:extLst>
          </p:cNvPr>
          <p:cNvSpPr txBox="1"/>
          <p:nvPr/>
        </p:nvSpPr>
        <p:spPr>
          <a:xfrm>
            <a:off x="6159782" y="1958038"/>
            <a:ext cx="851515" cy="307777"/>
          </a:xfrm>
          <a:prstGeom prst="rect">
            <a:avLst/>
          </a:prstGeom>
          <a:noFill/>
        </p:spPr>
        <p:txBody>
          <a:bodyPr wrap="none" rtlCol="0">
            <a:spAutoFit/>
          </a:bodyPr>
          <a:lstStyle/>
          <a:p>
            <a:r>
              <a:rPr lang="en-US" dirty="0">
                <a:solidFill>
                  <a:schemeClr val="bg1"/>
                </a:solidFill>
              </a:rPr>
              <a:t>decode!</a:t>
            </a:r>
            <a:endParaRPr lang="es-ES" dirty="0">
              <a:solidFill>
                <a:schemeClr val="bg1"/>
              </a:solidFill>
            </a:endParaRPr>
          </a:p>
        </p:txBody>
      </p:sp>
      <p:sp>
        <p:nvSpPr>
          <p:cNvPr id="42" name="CuadroTexto 41">
            <a:extLst>
              <a:ext uri="{FF2B5EF4-FFF2-40B4-BE49-F238E27FC236}">
                <a16:creationId xmlns:a16="http://schemas.microsoft.com/office/drawing/2014/main" id="{40DF2457-E401-7CEA-E670-51F4F4B0FED3}"/>
              </a:ext>
            </a:extLst>
          </p:cNvPr>
          <p:cNvSpPr txBox="1"/>
          <p:nvPr/>
        </p:nvSpPr>
        <p:spPr>
          <a:xfrm>
            <a:off x="6171331" y="3280120"/>
            <a:ext cx="851515" cy="307777"/>
          </a:xfrm>
          <a:prstGeom prst="rect">
            <a:avLst/>
          </a:prstGeom>
          <a:noFill/>
        </p:spPr>
        <p:txBody>
          <a:bodyPr wrap="none" rtlCol="0">
            <a:spAutoFit/>
          </a:bodyPr>
          <a:lstStyle/>
          <a:p>
            <a:r>
              <a:rPr lang="en-US" dirty="0">
                <a:solidFill>
                  <a:schemeClr val="bg1"/>
                </a:solidFill>
              </a:rPr>
              <a:t>decode!</a:t>
            </a:r>
            <a:endParaRPr lang="es-ES" dirty="0">
              <a:solidFill>
                <a:schemeClr val="bg1"/>
              </a:solidFill>
            </a:endParaRPr>
          </a:p>
        </p:txBody>
      </p:sp>
      <p:sp>
        <p:nvSpPr>
          <p:cNvPr id="43" name="CuadroTexto 42">
            <a:extLst>
              <a:ext uri="{FF2B5EF4-FFF2-40B4-BE49-F238E27FC236}">
                <a16:creationId xmlns:a16="http://schemas.microsoft.com/office/drawing/2014/main" id="{5CBE89FF-37A0-5FA3-15EE-FE1AA68409D9}"/>
              </a:ext>
            </a:extLst>
          </p:cNvPr>
          <p:cNvSpPr txBox="1"/>
          <p:nvPr/>
        </p:nvSpPr>
        <p:spPr>
          <a:xfrm>
            <a:off x="6171331" y="4610996"/>
            <a:ext cx="851515" cy="307777"/>
          </a:xfrm>
          <a:prstGeom prst="rect">
            <a:avLst/>
          </a:prstGeom>
          <a:noFill/>
        </p:spPr>
        <p:txBody>
          <a:bodyPr wrap="none" rtlCol="0">
            <a:spAutoFit/>
          </a:bodyPr>
          <a:lstStyle/>
          <a:p>
            <a:r>
              <a:rPr lang="en-US" dirty="0">
                <a:solidFill>
                  <a:schemeClr val="bg1"/>
                </a:solidFill>
              </a:rPr>
              <a:t>decode!</a:t>
            </a:r>
            <a:endParaRPr lang="es-ES" dirty="0">
              <a:solidFill>
                <a:schemeClr val="bg1"/>
              </a:solidFill>
            </a:endParaRPr>
          </a:p>
        </p:txBody>
      </p:sp>
      <p:sp>
        <p:nvSpPr>
          <p:cNvPr id="44" name="Rectángulo: esquinas redondeadas 43">
            <a:extLst>
              <a:ext uri="{FF2B5EF4-FFF2-40B4-BE49-F238E27FC236}">
                <a16:creationId xmlns:a16="http://schemas.microsoft.com/office/drawing/2014/main" id="{C15FF270-CD21-4032-60C4-079FF1350A9C}"/>
              </a:ext>
            </a:extLst>
          </p:cNvPr>
          <p:cNvSpPr/>
          <p:nvPr/>
        </p:nvSpPr>
        <p:spPr>
          <a:xfrm>
            <a:off x="6966540" y="4471021"/>
            <a:ext cx="1552579" cy="84772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text generation</a:t>
            </a:r>
          </a:p>
        </p:txBody>
      </p:sp>
      <p:sp>
        <p:nvSpPr>
          <p:cNvPr id="47" name="CuadroTexto 46">
            <a:extLst>
              <a:ext uri="{FF2B5EF4-FFF2-40B4-BE49-F238E27FC236}">
                <a16:creationId xmlns:a16="http://schemas.microsoft.com/office/drawing/2014/main" id="{BC1A08C7-DC2F-9C9A-8FAF-BA3D01DF9D6D}"/>
              </a:ext>
            </a:extLst>
          </p:cNvPr>
          <p:cNvSpPr txBox="1"/>
          <p:nvPr/>
        </p:nvSpPr>
        <p:spPr>
          <a:xfrm>
            <a:off x="9839275" y="5638798"/>
            <a:ext cx="1367682" cy="400110"/>
          </a:xfrm>
          <a:prstGeom prst="rect">
            <a:avLst/>
          </a:prstGeom>
          <a:noFill/>
        </p:spPr>
        <p:txBody>
          <a:bodyPr wrap="none" rtlCol="0">
            <a:spAutoFit/>
          </a:bodyPr>
          <a:lstStyle/>
          <a:p>
            <a:r>
              <a:rPr lang="en-US" sz="2000" dirty="0">
                <a:solidFill>
                  <a:schemeClr val="bg1"/>
                </a:solidFill>
                <a:latin typeface="+mn-lt"/>
              </a:rPr>
              <a:t>Prediction</a:t>
            </a:r>
            <a:endParaRPr lang="es-ES" sz="2000" dirty="0">
              <a:solidFill>
                <a:schemeClr val="bg1"/>
              </a:solidFill>
              <a:latin typeface="+mn-lt"/>
            </a:endParaRPr>
          </a:p>
        </p:txBody>
      </p:sp>
      <p:sp>
        <p:nvSpPr>
          <p:cNvPr id="48" name="Rectángulo: esquinas redondeadas 47">
            <a:extLst>
              <a:ext uri="{FF2B5EF4-FFF2-40B4-BE49-F238E27FC236}">
                <a16:creationId xmlns:a16="http://schemas.microsoft.com/office/drawing/2014/main" id="{5680355E-73F5-5C89-B31B-881DE6160F75}"/>
              </a:ext>
            </a:extLst>
          </p:cNvPr>
          <p:cNvSpPr/>
          <p:nvPr/>
        </p:nvSpPr>
        <p:spPr>
          <a:xfrm>
            <a:off x="9680153" y="1537803"/>
            <a:ext cx="1685926" cy="4053371"/>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Answer</a:t>
            </a:r>
          </a:p>
        </p:txBody>
      </p:sp>
      <p:cxnSp>
        <p:nvCxnSpPr>
          <p:cNvPr id="49" name="Conector recto de flecha 48">
            <a:extLst>
              <a:ext uri="{FF2B5EF4-FFF2-40B4-BE49-F238E27FC236}">
                <a16:creationId xmlns:a16="http://schemas.microsoft.com/office/drawing/2014/main" id="{E838567F-699B-E4BC-7A0E-C734251F290D}"/>
              </a:ext>
            </a:extLst>
          </p:cNvPr>
          <p:cNvCxnSpPr>
            <a:cxnSpLocks/>
            <a:stCxn id="7" idx="3"/>
          </p:cNvCxnSpPr>
          <p:nvPr/>
        </p:nvCxnSpPr>
        <p:spPr>
          <a:xfrm>
            <a:off x="8519120" y="2262188"/>
            <a:ext cx="116103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52" name="CuadroTexto 51">
            <a:extLst>
              <a:ext uri="{FF2B5EF4-FFF2-40B4-BE49-F238E27FC236}">
                <a16:creationId xmlns:a16="http://schemas.microsoft.com/office/drawing/2014/main" id="{925CDE0F-E9D5-1B97-515A-34D53DBD16BD}"/>
              </a:ext>
            </a:extLst>
          </p:cNvPr>
          <p:cNvSpPr txBox="1"/>
          <p:nvPr/>
        </p:nvSpPr>
        <p:spPr>
          <a:xfrm>
            <a:off x="8470297" y="1954410"/>
            <a:ext cx="1258678" cy="307777"/>
          </a:xfrm>
          <a:prstGeom prst="rect">
            <a:avLst/>
          </a:prstGeom>
          <a:noFill/>
        </p:spPr>
        <p:txBody>
          <a:bodyPr wrap="none" rtlCol="0">
            <a:spAutoFit/>
          </a:bodyPr>
          <a:lstStyle/>
          <a:p>
            <a:r>
              <a:rPr lang="en-US" dirty="0">
                <a:solidFill>
                  <a:schemeClr val="bg1"/>
                </a:solidFill>
              </a:rPr>
              <a:t>post-process!</a:t>
            </a:r>
            <a:endParaRPr lang="es-ES" dirty="0">
              <a:solidFill>
                <a:schemeClr val="bg1"/>
              </a:solidFill>
            </a:endParaRPr>
          </a:p>
        </p:txBody>
      </p:sp>
      <p:cxnSp>
        <p:nvCxnSpPr>
          <p:cNvPr id="55" name="Conector recto de flecha 54">
            <a:extLst>
              <a:ext uri="{FF2B5EF4-FFF2-40B4-BE49-F238E27FC236}">
                <a16:creationId xmlns:a16="http://schemas.microsoft.com/office/drawing/2014/main" id="{62F59D6B-27A9-CA52-B6B1-82F707CE4715}"/>
              </a:ext>
            </a:extLst>
          </p:cNvPr>
          <p:cNvCxnSpPr>
            <a:cxnSpLocks/>
            <a:stCxn id="38" idx="3"/>
          </p:cNvCxnSpPr>
          <p:nvPr/>
        </p:nvCxnSpPr>
        <p:spPr>
          <a:xfrm>
            <a:off x="8519119" y="3577879"/>
            <a:ext cx="116103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56" name="CuadroTexto 55">
            <a:extLst>
              <a:ext uri="{FF2B5EF4-FFF2-40B4-BE49-F238E27FC236}">
                <a16:creationId xmlns:a16="http://schemas.microsoft.com/office/drawing/2014/main" id="{4D6E53F2-9CF5-5D14-2B97-C88406BC76F1}"/>
              </a:ext>
            </a:extLst>
          </p:cNvPr>
          <p:cNvSpPr txBox="1"/>
          <p:nvPr/>
        </p:nvSpPr>
        <p:spPr>
          <a:xfrm>
            <a:off x="8470297" y="3280924"/>
            <a:ext cx="1258678" cy="307777"/>
          </a:xfrm>
          <a:prstGeom prst="rect">
            <a:avLst/>
          </a:prstGeom>
          <a:noFill/>
        </p:spPr>
        <p:txBody>
          <a:bodyPr wrap="none" rtlCol="0">
            <a:spAutoFit/>
          </a:bodyPr>
          <a:lstStyle/>
          <a:p>
            <a:r>
              <a:rPr lang="en-US" dirty="0">
                <a:solidFill>
                  <a:schemeClr val="bg1"/>
                </a:solidFill>
              </a:rPr>
              <a:t>post-process!</a:t>
            </a:r>
            <a:endParaRPr lang="es-ES" dirty="0">
              <a:solidFill>
                <a:schemeClr val="bg1"/>
              </a:solidFill>
            </a:endParaRPr>
          </a:p>
        </p:txBody>
      </p:sp>
      <p:sp>
        <p:nvSpPr>
          <p:cNvPr id="60" name="CuadroTexto 59">
            <a:extLst>
              <a:ext uri="{FF2B5EF4-FFF2-40B4-BE49-F238E27FC236}">
                <a16:creationId xmlns:a16="http://schemas.microsoft.com/office/drawing/2014/main" id="{A5010226-A9B1-97CF-1734-028BC8B75EED}"/>
              </a:ext>
            </a:extLst>
          </p:cNvPr>
          <p:cNvSpPr txBox="1"/>
          <p:nvPr/>
        </p:nvSpPr>
        <p:spPr>
          <a:xfrm>
            <a:off x="8470297" y="4607436"/>
            <a:ext cx="1258678" cy="307777"/>
          </a:xfrm>
          <a:prstGeom prst="rect">
            <a:avLst/>
          </a:prstGeom>
          <a:noFill/>
        </p:spPr>
        <p:txBody>
          <a:bodyPr wrap="none" rtlCol="0">
            <a:spAutoFit/>
          </a:bodyPr>
          <a:lstStyle/>
          <a:p>
            <a:r>
              <a:rPr lang="en-US" dirty="0">
                <a:solidFill>
                  <a:schemeClr val="bg1"/>
                </a:solidFill>
              </a:rPr>
              <a:t>post-process!</a:t>
            </a:r>
            <a:endParaRPr lang="es-ES" dirty="0">
              <a:solidFill>
                <a:schemeClr val="bg1"/>
              </a:solidFill>
            </a:endParaRPr>
          </a:p>
        </p:txBody>
      </p:sp>
      <p:cxnSp>
        <p:nvCxnSpPr>
          <p:cNvPr id="61" name="Conector recto de flecha 60">
            <a:extLst>
              <a:ext uri="{FF2B5EF4-FFF2-40B4-BE49-F238E27FC236}">
                <a16:creationId xmlns:a16="http://schemas.microsoft.com/office/drawing/2014/main" id="{C6EB931C-AA1A-7332-38AC-AEAC3ECB4793}"/>
              </a:ext>
            </a:extLst>
          </p:cNvPr>
          <p:cNvCxnSpPr>
            <a:cxnSpLocks/>
            <a:stCxn id="44" idx="3"/>
          </p:cNvCxnSpPr>
          <p:nvPr/>
        </p:nvCxnSpPr>
        <p:spPr>
          <a:xfrm>
            <a:off x="8519119" y="4894884"/>
            <a:ext cx="1161032"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 name="CuadroTexto 3">
            <a:extLst>
              <a:ext uri="{FF2B5EF4-FFF2-40B4-BE49-F238E27FC236}">
                <a16:creationId xmlns:a16="http://schemas.microsoft.com/office/drawing/2014/main" id="{A239F211-AFF0-406E-D4E2-78482A65C56A}"/>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13</a:t>
            </a:r>
            <a:endParaRPr lang="es-ES" dirty="0">
              <a:solidFill>
                <a:schemeClr val="bg1"/>
              </a:solidFill>
              <a:latin typeface="+mn-lt"/>
            </a:endParaRPr>
          </a:p>
        </p:txBody>
      </p:sp>
    </p:spTree>
    <p:extLst>
      <p:ext uri="{BB962C8B-B14F-4D97-AF65-F5344CB8AC3E}">
        <p14:creationId xmlns:p14="http://schemas.microsoft.com/office/powerpoint/2010/main" val="188037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500"/>
                                        <p:tgtEl>
                                          <p:spTgt spid="34"/>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par>
                                <p:cTn id="55" presetID="22" presetClass="entr" presetSubtype="8"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left)">
                                      <p:cBhvr>
                                        <p:cTn id="60" dur="500"/>
                                        <p:tgtEl>
                                          <p:spTgt spid="4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left)">
                                      <p:cBhvr>
                                        <p:cTn id="63" dur="500"/>
                                        <p:tgtEl>
                                          <p:spTgt spid="4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left)">
                                      <p:cBhvr>
                                        <p:cTn id="71" dur="500"/>
                                        <p:tgtEl>
                                          <p:spTgt spid="52"/>
                                        </p:tgtEl>
                                      </p:cBhvr>
                                    </p:animEffect>
                                  </p:childTnLst>
                                </p:cTn>
                              </p:par>
                              <p:par>
                                <p:cTn id="72" presetID="22" presetClass="entr" presetSubtype="8"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left)">
                                      <p:cBhvr>
                                        <p:cTn id="74" dur="500"/>
                                        <p:tgtEl>
                                          <p:spTgt spid="4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left)">
                                      <p:cBhvr>
                                        <p:cTn id="77" dur="500"/>
                                        <p:tgtEl>
                                          <p:spTgt spid="48"/>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wipe(left)">
                                      <p:cBhvr>
                                        <p:cTn id="80" dur="500"/>
                                        <p:tgtEl>
                                          <p:spTgt spid="56"/>
                                        </p:tgtEl>
                                      </p:cBhvr>
                                    </p:animEffect>
                                  </p:childTnLst>
                                </p:cTn>
                              </p:par>
                              <p:par>
                                <p:cTn id="81" presetID="22" presetClass="entr" presetSubtype="8" fill="hold"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par>
                                <p:cTn id="84" presetID="22" presetClass="entr" presetSubtype="8" fill="hold" nodeType="with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left)">
                                      <p:cBhvr>
                                        <p:cTn id="86" dur="500"/>
                                        <p:tgtEl>
                                          <p:spTgt spid="61"/>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left)">
                                      <p:cBhvr>
                                        <p:cTn id="89" dur="500"/>
                                        <p:tgtEl>
                                          <p:spTgt spid="60"/>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left)">
                                      <p:cBhvr>
                                        <p:cTn id="9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2" grpId="0"/>
      <p:bldP spid="13" grpId="0" animBg="1"/>
      <p:bldP spid="14" grpId="0" animBg="1"/>
      <p:bldP spid="15" grpId="0" animBg="1"/>
      <p:bldP spid="33" grpId="0"/>
      <p:bldP spid="34" grpId="0"/>
      <p:bldP spid="35" grpId="0"/>
      <p:bldP spid="38" grpId="0" animBg="1"/>
      <p:bldP spid="41" grpId="0"/>
      <p:bldP spid="42" grpId="0"/>
      <p:bldP spid="43" grpId="0"/>
      <p:bldP spid="44" grpId="0" animBg="1"/>
      <p:bldP spid="47" grpId="0"/>
      <p:bldP spid="48" grpId="0" animBg="1"/>
      <p:bldP spid="52" grpId="0"/>
      <p:bldP spid="56"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BAE7A-5100-748F-FFFB-0D0074AB3DCF}"/>
              </a:ext>
            </a:extLst>
          </p:cNvPr>
          <p:cNvSpPr>
            <a:spLocks noGrp="1"/>
          </p:cNvSpPr>
          <p:nvPr>
            <p:ph type="title"/>
          </p:nvPr>
        </p:nvSpPr>
        <p:spPr>
          <a:xfrm>
            <a:off x="960000" y="593367"/>
            <a:ext cx="10272000" cy="763600"/>
          </a:xfrm>
        </p:spPr>
        <p:txBody>
          <a:bodyPr/>
          <a:lstStyle/>
          <a:p>
            <a:r>
              <a:rPr lang="en-US" sz="3200" dirty="0">
                <a:latin typeface="+mj-lt"/>
              </a:rPr>
              <a:t>Contents</a:t>
            </a:r>
            <a:endParaRPr lang="es-ES" sz="3200" dirty="0">
              <a:latin typeface="+mj-lt"/>
            </a:endParaRPr>
          </a:p>
        </p:txBody>
      </p:sp>
      <p:sp>
        <p:nvSpPr>
          <p:cNvPr id="3" name="Marcador de contenido 2">
            <a:extLst>
              <a:ext uri="{FF2B5EF4-FFF2-40B4-BE49-F238E27FC236}">
                <a16:creationId xmlns:a16="http://schemas.microsoft.com/office/drawing/2014/main" id="{02CB626F-1A99-C710-4B10-1418672C1034}"/>
              </a:ext>
            </a:extLst>
          </p:cNvPr>
          <p:cNvSpPr>
            <a:spLocks noGrp="1"/>
          </p:cNvSpPr>
          <p:nvPr>
            <p:ph type="body" idx="1"/>
          </p:nvPr>
        </p:nvSpPr>
        <p:spPr>
          <a:xfrm>
            <a:off x="960000" y="1356967"/>
            <a:ext cx="8044300" cy="4702310"/>
          </a:xfrm>
        </p:spPr>
        <p:txBody>
          <a:bodyPr>
            <a:noAutofit/>
          </a:bodyPr>
          <a:lstStyle/>
          <a:p>
            <a:pPr>
              <a:buClr>
                <a:schemeClr val="bg1">
                  <a:lumMod val="50000"/>
                </a:schemeClr>
              </a:buClr>
            </a:pPr>
            <a:r>
              <a:rPr lang="en-US" sz="2000" dirty="0">
                <a:solidFill>
                  <a:schemeClr val="bg1">
                    <a:lumMod val="50000"/>
                  </a:schemeClr>
                </a:solidFill>
                <a:latin typeface="+mn-lt"/>
              </a:rPr>
              <a:t>Motivation and goals</a:t>
            </a:r>
          </a:p>
          <a:p>
            <a:pPr>
              <a:buClr>
                <a:schemeClr val="bg1">
                  <a:lumMod val="50000"/>
                </a:schemeClr>
              </a:buClr>
            </a:pPr>
            <a:r>
              <a:rPr lang="en-US" sz="2000" dirty="0">
                <a:solidFill>
                  <a:schemeClr val="bg1">
                    <a:lumMod val="50000"/>
                  </a:schemeClr>
                </a:solidFill>
                <a:latin typeface="+mn-lt"/>
              </a:rPr>
              <a:t>State of the art</a:t>
            </a:r>
          </a:p>
          <a:p>
            <a:pPr lvl="1">
              <a:buClr>
                <a:schemeClr val="bg1">
                  <a:lumMod val="50000"/>
                </a:schemeClr>
              </a:buClr>
            </a:pPr>
            <a:r>
              <a:rPr lang="en-US" sz="2000" dirty="0">
                <a:solidFill>
                  <a:schemeClr val="bg1">
                    <a:lumMod val="50000"/>
                  </a:schemeClr>
                </a:solidFill>
                <a:latin typeface="+mn-lt"/>
              </a:rPr>
              <a:t>Natural Language Processing</a:t>
            </a:r>
          </a:p>
          <a:p>
            <a:pPr lvl="1">
              <a:buClr>
                <a:schemeClr val="bg1">
                  <a:lumMod val="50000"/>
                </a:schemeClr>
              </a:buClr>
            </a:pPr>
            <a:r>
              <a:rPr lang="en-US" sz="2000" dirty="0">
                <a:solidFill>
                  <a:schemeClr val="bg1">
                    <a:lumMod val="50000"/>
                  </a:schemeClr>
                </a:solidFill>
                <a:latin typeface="+mn-lt"/>
              </a:rPr>
              <a:t>The transformer</a:t>
            </a:r>
          </a:p>
          <a:p>
            <a:pPr lvl="2">
              <a:buClr>
                <a:schemeClr val="bg1">
                  <a:lumMod val="50000"/>
                </a:schemeClr>
              </a:buClr>
            </a:pPr>
            <a:r>
              <a:rPr lang="en-US" sz="2000" dirty="0">
                <a:solidFill>
                  <a:schemeClr val="bg1">
                    <a:lumMod val="50000"/>
                  </a:schemeClr>
                </a:solidFill>
                <a:latin typeface="+mn-lt"/>
              </a:rPr>
              <a:t>Transformer architectures</a:t>
            </a:r>
          </a:p>
          <a:p>
            <a:pPr lvl="1">
              <a:buClr>
                <a:schemeClr val="bg1">
                  <a:lumMod val="50000"/>
                </a:schemeClr>
              </a:buClr>
            </a:pPr>
            <a:r>
              <a:rPr lang="en-US" sz="2000" dirty="0">
                <a:solidFill>
                  <a:schemeClr val="bg1">
                    <a:lumMod val="50000"/>
                  </a:schemeClr>
                </a:solidFill>
                <a:latin typeface="+mn-lt"/>
              </a:rPr>
              <a:t>Large Language Models</a:t>
            </a:r>
          </a:p>
          <a:p>
            <a:pPr lvl="2">
              <a:buClr>
                <a:schemeClr val="bg1">
                  <a:lumMod val="50000"/>
                </a:schemeClr>
              </a:buClr>
            </a:pPr>
            <a:r>
              <a:rPr lang="en-US" sz="2000" dirty="0">
                <a:solidFill>
                  <a:schemeClr val="bg1">
                    <a:lumMod val="50000"/>
                  </a:schemeClr>
                </a:solidFill>
                <a:latin typeface="+mn-lt"/>
              </a:rPr>
              <a:t>Training LLMs</a:t>
            </a:r>
          </a:p>
          <a:p>
            <a:pPr lvl="1">
              <a:buClr>
                <a:schemeClr val="bg1">
                  <a:lumMod val="50000"/>
                </a:schemeClr>
              </a:buClr>
            </a:pPr>
            <a:r>
              <a:rPr lang="en-US" sz="2000" dirty="0">
                <a:solidFill>
                  <a:schemeClr val="bg1">
                    <a:lumMod val="50000"/>
                  </a:schemeClr>
                </a:solidFill>
                <a:latin typeface="+mn-lt"/>
              </a:rPr>
              <a:t>Question Answering</a:t>
            </a:r>
          </a:p>
          <a:p>
            <a:pPr lvl="2">
              <a:buClr>
                <a:schemeClr val="bg1">
                  <a:lumMod val="50000"/>
                </a:schemeClr>
              </a:buClr>
            </a:pPr>
            <a:r>
              <a:rPr lang="en-US" sz="2000" dirty="0">
                <a:solidFill>
                  <a:schemeClr val="bg1">
                    <a:lumMod val="50000"/>
                  </a:schemeClr>
                </a:solidFill>
                <a:latin typeface="+mn-lt"/>
              </a:rPr>
              <a:t>Extractive QA</a:t>
            </a:r>
          </a:p>
          <a:p>
            <a:r>
              <a:rPr lang="en-US" sz="2000" b="1" dirty="0">
                <a:solidFill>
                  <a:schemeClr val="accent1">
                    <a:lumMod val="75000"/>
                  </a:schemeClr>
                </a:solidFill>
                <a:latin typeface="+mn-lt"/>
              </a:rPr>
              <a:t>Technology and environment</a:t>
            </a:r>
          </a:p>
          <a:p>
            <a:r>
              <a:rPr lang="en-US" sz="2000" dirty="0">
                <a:latin typeface="+mn-lt"/>
              </a:rPr>
              <a:t>Experimental setup</a:t>
            </a:r>
          </a:p>
          <a:p>
            <a:r>
              <a:rPr lang="en-US" sz="2000" dirty="0">
                <a:latin typeface="+mn-lt"/>
              </a:rPr>
              <a:t>Results</a:t>
            </a:r>
          </a:p>
          <a:p>
            <a:r>
              <a:rPr lang="en-US" sz="2000" dirty="0">
                <a:latin typeface="+mn-lt"/>
              </a:rPr>
              <a:t>Conclusions</a:t>
            </a:r>
          </a:p>
        </p:txBody>
      </p:sp>
      <p:sp>
        <p:nvSpPr>
          <p:cNvPr id="4" name="Flecha: a la derecha 3">
            <a:extLst>
              <a:ext uri="{FF2B5EF4-FFF2-40B4-BE49-F238E27FC236}">
                <a16:creationId xmlns:a16="http://schemas.microsoft.com/office/drawing/2014/main" id="{7C495E2A-2667-AE94-C37C-0781BC88954B}"/>
              </a:ext>
            </a:extLst>
          </p:cNvPr>
          <p:cNvSpPr/>
          <p:nvPr/>
        </p:nvSpPr>
        <p:spPr>
          <a:xfrm>
            <a:off x="406906" y="4218987"/>
            <a:ext cx="965509" cy="286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E8AD179A-E375-444E-AB24-73E1A91B6565}"/>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14</a:t>
            </a:r>
            <a:endParaRPr lang="es-ES" dirty="0">
              <a:solidFill>
                <a:schemeClr val="bg1"/>
              </a:solidFill>
              <a:latin typeface="+mn-lt"/>
            </a:endParaRPr>
          </a:p>
        </p:txBody>
      </p:sp>
    </p:spTree>
    <p:extLst>
      <p:ext uri="{BB962C8B-B14F-4D97-AF65-F5344CB8AC3E}">
        <p14:creationId xmlns:p14="http://schemas.microsoft.com/office/powerpoint/2010/main" val="2656857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D04994-327A-4BE0-A61D-27962354B11C}"/>
              </a:ext>
            </a:extLst>
          </p:cNvPr>
          <p:cNvSpPr>
            <a:spLocks noGrp="1"/>
          </p:cNvSpPr>
          <p:nvPr>
            <p:ph type="title"/>
          </p:nvPr>
        </p:nvSpPr>
        <p:spPr/>
        <p:txBody>
          <a:bodyPr/>
          <a:lstStyle/>
          <a:p>
            <a:r>
              <a:rPr lang="en-US" sz="3200" dirty="0">
                <a:latin typeface="+mj-lt"/>
              </a:rPr>
              <a:t>Technology and environment</a:t>
            </a:r>
            <a:endParaRPr lang="es-ES" sz="3200" dirty="0">
              <a:latin typeface="+mj-lt"/>
            </a:endParaRPr>
          </a:p>
        </p:txBody>
      </p:sp>
      <p:sp>
        <p:nvSpPr>
          <p:cNvPr id="6" name="Título 1">
            <a:extLst>
              <a:ext uri="{FF2B5EF4-FFF2-40B4-BE49-F238E27FC236}">
                <a16:creationId xmlns:a16="http://schemas.microsoft.com/office/drawing/2014/main" id="{9D219EEC-DA63-296B-08B0-86F18B08FA8D}"/>
              </a:ext>
            </a:extLst>
          </p:cNvPr>
          <p:cNvSpPr txBox="1">
            <a:spLocks/>
          </p:cNvSpPr>
          <p:nvPr/>
        </p:nvSpPr>
        <p:spPr>
          <a:xfrm>
            <a:off x="6096000" y="1540301"/>
            <a:ext cx="2022506" cy="553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1pPr>
            <a:lvl2pPr marR="0" lvl="1"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2pPr>
            <a:lvl3pPr marR="0" lvl="2"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3pPr>
            <a:lvl4pPr marR="0" lvl="3"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4pPr>
            <a:lvl5pPr marR="0" lvl="4"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5pPr>
            <a:lvl6pPr marR="0" lvl="5"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6pPr>
            <a:lvl7pPr marR="0" lvl="6"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7pPr>
            <a:lvl8pPr marR="0" lvl="7"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8pPr>
            <a:lvl9pPr marR="0" lvl="8"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9pPr>
          </a:lstStyle>
          <a:p>
            <a:r>
              <a:rPr lang="en-US" sz="2400" dirty="0">
                <a:solidFill>
                  <a:schemeClr val="bg1"/>
                </a:solidFill>
                <a:latin typeface="+mj-lt"/>
              </a:rPr>
              <a:t>Constraints</a:t>
            </a:r>
            <a:endParaRPr lang="es-ES" sz="2400" dirty="0">
              <a:solidFill>
                <a:schemeClr val="bg1"/>
              </a:solidFill>
              <a:latin typeface="+mj-lt"/>
            </a:endParaRPr>
          </a:p>
        </p:txBody>
      </p:sp>
      <p:sp>
        <p:nvSpPr>
          <p:cNvPr id="13" name="CuadroTexto 12">
            <a:extLst>
              <a:ext uri="{FF2B5EF4-FFF2-40B4-BE49-F238E27FC236}">
                <a16:creationId xmlns:a16="http://schemas.microsoft.com/office/drawing/2014/main" id="{043A03D9-39EC-BA5F-05B7-628A72EE97DA}"/>
              </a:ext>
            </a:extLst>
          </p:cNvPr>
          <p:cNvSpPr txBox="1"/>
          <p:nvPr/>
        </p:nvSpPr>
        <p:spPr>
          <a:xfrm>
            <a:off x="6966752" y="2222626"/>
            <a:ext cx="4969477" cy="369332"/>
          </a:xfrm>
          <a:prstGeom prst="rect">
            <a:avLst/>
          </a:prstGeom>
          <a:noFill/>
        </p:spPr>
        <p:txBody>
          <a:bodyPr wrap="square" rtlCol="0">
            <a:spAutoFit/>
          </a:bodyPr>
          <a:lstStyle/>
          <a:p>
            <a:r>
              <a:rPr lang="en-US" sz="1800" b="1" dirty="0">
                <a:solidFill>
                  <a:schemeClr val="bg1"/>
                </a:solidFill>
                <a:latin typeface="+mn-lt"/>
              </a:rPr>
              <a:t>Finite computing time</a:t>
            </a:r>
            <a:r>
              <a:rPr lang="en-US" sz="1800" dirty="0">
                <a:solidFill>
                  <a:schemeClr val="bg1"/>
                </a:solidFill>
                <a:latin typeface="+mn-lt"/>
              </a:rPr>
              <a:t>: 2-3hrs per session</a:t>
            </a:r>
            <a:endParaRPr lang="es-ES" sz="1800" dirty="0">
              <a:solidFill>
                <a:schemeClr val="bg1"/>
              </a:solidFill>
              <a:latin typeface="+mn-lt"/>
            </a:endParaRPr>
          </a:p>
        </p:txBody>
      </p:sp>
      <p:sp>
        <p:nvSpPr>
          <p:cNvPr id="14" name="CuadroTexto 13">
            <a:extLst>
              <a:ext uri="{FF2B5EF4-FFF2-40B4-BE49-F238E27FC236}">
                <a16:creationId xmlns:a16="http://schemas.microsoft.com/office/drawing/2014/main" id="{D6A5D4A8-B147-4E89-FDAB-C31D44B23CAC}"/>
              </a:ext>
            </a:extLst>
          </p:cNvPr>
          <p:cNvSpPr txBox="1"/>
          <p:nvPr/>
        </p:nvSpPr>
        <p:spPr>
          <a:xfrm>
            <a:off x="7555098" y="2748888"/>
            <a:ext cx="2963636" cy="369332"/>
          </a:xfrm>
          <a:prstGeom prst="rect">
            <a:avLst/>
          </a:prstGeom>
          <a:noFill/>
        </p:spPr>
        <p:txBody>
          <a:bodyPr wrap="square" rtlCol="0">
            <a:spAutoFit/>
          </a:bodyPr>
          <a:lstStyle/>
          <a:p>
            <a:r>
              <a:rPr lang="en-US" sz="1800" dirty="0">
                <a:solidFill>
                  <a:schemeClr val="bg1"/>
                </a:solidFill>
                <a:latin typeface="+mn-lt"/>
              </a:rPr>
              <a:t>Apply transfer learning</a:t>
            </a:r>
            <a:endParaRPr lang="es-ES" sz="1800" dirty="0">
              <a:solidFill>
                <a:schemeClr val="bg1"/>
              </a:solidFill>
              <a:latin typeface="+mn-lt"/>
            </a:endParaRPr>
          </a:p>
        </p:txBody>
      </p:sp>
      <p:pic>
        <p:nvPicPr>
          <p:cNvPr id="16" name="Gráfico 15" descr="Comentario que gusta con relleno sólido">
            <a:extLst>
              <a:ext uri="{FF2B5EF4-FFF2-40B4-BE49-F238E27FC236}">
                <a16:creationId xmlns:a16="http://schemas.microsoft.com/office/drawing/2014/main" id="{EA90A2DE-C993-7DF5-6BCD-D2AC03604A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6752" y="2720717"/>
            <a:ext cx="537683" cy="537683"/>
          </a:xfrm>
          <a:prstGeom prst="rect">
            <a:avLst/>
          </a:prstGeom>
        </p:spPr>
      </p:pic>
      <p:sp>
        <p:nvSpPr>
          <p:cNvPr id="27" name="CuadroTexto 26">
            <a:extLst>
              <a:ext uri="{FF2B5EF4-FFF2-40B4-BE49-F238E27FC236}">
                <a16:creationId xmlns:a16="http://schemas.microsoft.com/office/drawing/2014/main" id="{F205F960-BD17-5327-1364-C6FD3D64A823}"/>
              </a:ext>
            </a:extLst>
          </p:cNvPr>
          <p:cNvSpPr txBox="1"/>
          <p:nvPr/>
        </p:nvSpPr>
        <p:spPr>
          <a:xfrm>
            <a:off x="6966752" y="3518054"/>
            <a:ext cx="4969477" cy="369332"/>
          </a:xfrm>
          <a:prstGeom prst="rect">
            <a:avLst/>
          </a:prstGeom>
          <a:noFill/>
        </p:spPr>
        <p:txBody>
          <a:bodyPr wrap="square" rtlCol="0">
            <a:spAutoFit/>
          </a:bodyPr>
          <a:lstStyle/>
          <a:p>
            <a:r>
              <a:rPr lang="en-US" sz="1800" b="1" dirty="0">
                <a:solidFill>
                  <a:schemeClr val="bg1"/>
                </a:solidFill>
                <a:latin typeface="+mn-lt"/>
              </a:rPr>
              <a:t>Limited HW</a:t>
            </a:r>
            <a:r>
              <a:rPr lang="en-US" sz="1800" dirty="0">
                <a:solidFill>
                  <a:schemeClr val="bg1"/>
                </a:solidFill>
                <a:latin typeface="+mn-lt"/>
              </a:rPr>
              <a:t>: barely 16GB of </a:t>
            </a:r>
            <a:r>
              <a:rPr lang="en-US" sz="1800" dirty="0" err="1">
                <a:solidFill>
                  <a:schemeClr val="bg1"/>
                </a:solidFill>
                <a:latin typeface="+mn-lt"/>
              </a:rPr>
              <a:t>vRAM</a:t>
            </a:r>
            <a:endParaRPr lang="es-ES" sz="1800" dirty="0">
              <a:solidFill>
                <a:schemeClr val="bg1"/>
              </a:solidFill>
              <a:latin typeface="+mn-lt"/>
            </a:endParaRPr>
          </a:p>
        </p:txBody>
      </p:sp>
      <p:sp>
        <p:nvSpPr>
          <p:cNvPr id="28" name="CuadroTexto 27">
            <a:extLst>
              <a:ext uri="{FF2B5EF4-FFF2-40B4-BE49-F238E27FC236}">
                <a16:creationId xmlns:a16="http://schemas.microsoft.com/office/drawing/2014/main" id="{EB6278B1-1678-7F59-EB8E-F4DB6E111DD1}"/>
              </a:ext>
            </a:extLst>
          </p:cNvPr>
          <p:cNvSpPr txBox="1"/>
          <p:nvPr/>
        </p:nvSpPr>
        <p:spPr>
          <a:xfrm>
            <a:off x="7555098" y="4044316"/>
            <a:ext cx="4058638" cy="369332"/>
          </a:xfrm>
          <a:prstGeom prst="rect">
            <a:avLst/>
          </a:prstGeom>
          <a:noFill/>
        </p:spPr>
        <p:txBody>
          <a:bodyPr wrap="square" rtlCol="0">
            <a:spAutoFit/>
          </a:bodyPr>
          <a:lstStyle/>
          <a:p>
            <a:r>
              <a:rPr lang="en-US" sz="1800" dirty="0">
                <a:solidFill>
                  <a:schemeClr val="bg1"/>
                </a:solidFill>
                <a:latin typeface="+mn-lt"/>
              </a:rPr>
              <a:t>Gradient accumulation, Quantization</a:t>
            </a:r>
            <a:endParaRPr lang="es-ES" sz="1800" dirty="0">
              <a:solidFill>
                <a:schemeClr val="bg1"/>
              </a:solidFill>
              <a:latin typeface="+mn-lt"/>
            </a:endParaRPr>
          </a:p>
        </p:txBody>
      </p:sp>
      <p:pic>
        <p:nvPicPr>
          <p:cNvPr id="29" name="Gráfico 28" descr="Comentario que gusta con relleno sólido">
            <a:extLst>
              <a:ext uri="{FF2B5EF4-FFF2-40B4-BE49-F238E27FC236}">
                <a16:creationId xmlns:a16="http://schemas.microsoft.com/office/drawing/2014/main" id="{2F6D2E3A-DAAE-8FAC-60EA-F28F86DEE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6752" y="4016145"/>
            <a:ext cx="537683" cy="537683"/>
          </a:xfrm>
          <a:prstGeom prst="rect">
            <a:avLst/>
          </a:prstGeom>
        </p:spPr>
      </p:pic>
      <p:sp>
        <p:nvSpPr>
          <p:cNvPr id="31" name="CuadroTexto 30">
            <a:extLst>
              <a:ext uri="{FF2B5EF4-FFF2-40B4-BE49-F238E27FC236}">
                <a16:creationId xmlns:a16="http://schemas.microsoft.com/office/drawing/2014/main" id="{DEE78C0E-D503-5220-843C-62FB173D5BF3}"/>
              </a:ext>
            </a:extLst>
          </p:cNvPr>
          <p:cNvSpPr txBox="1"/>
          <p:nvPr/>
        </p:nvSpPr>
        <p:spPr>
          <a:xfrm>
            <a:off x="6966752" y="4813482"/>
            <a:ext cx="4969477" cy="369332"/>
          </a:xfrm>
          <a:prstGeom prst="rect">
            <a:avLst/>
          </a:prstGeom>
          <a:noFill/>
        </p:spPr>
        <p:txBody>
          <a:bodyPr wrap="square" rtlCol="0">
            <a:spAutoFit/>
          </a:bodyPr>
          <a:lstStyle/>
          <a:p>
            <a:r>
              <a:rPr lang="en-US" sz="1800" b="1" dirty="0">
                <a:solidFill>
                  <a:schemeClr val="bg1"/>
                </a:solidFill>
                <a:latin typeface="+mn-lt"/>
              </a:rPr>
              <a:t>No persistent storage</a:t>
            </a:r>
            <a:endParaRPr lang="es-ES" sz="1800" b="1" dirty="0">
              <a:solidFill>
                <a:schemeClr val="bg1"/>
              </a:solidFill>
              <a:latin typeface="+mn-lt"/>
            </a:endParaRPr>
          </a:p>
        </p:txBody>
      </p:sp>
      <p:sp>
        <p:nvSpPr>
          <p:cNvPr id="32" name="CuadroTexto 31">
            <a:extLst>
              <a:ext uri="{FF2B5EF4-FFF2-40B4-BE49-F238E27FC236}">
                <a16:creationId xmlns:a16="http://schemas.microsoft.com/office/drawing/2014/main" id="{C59CA531-B12F-88B9-7CED-8DE98491C6B7}"/>
              </a:ext>
            </a:extLst>
          </p:cNvPr>
          <p:cNvSpPr txBox="1"/>
          <p:nvPr/>
        </p:nvSpPr>
        <p:spPr>
          <a:xfrm>
            <a:off x="7555097" y="5339744"/>
            <a:ext cx="3605709" cy="369332"/>
          </a:xfrm>
          <a:prstGeom prst="rect">
            <a:avLst/>
          </a:prstGeom>
          <a:noFill/>
        </p:spPr>
        <p:txBody>
          <a:bodyPr wrap="square" rtlCol="0">
            <a:spAutoFit/>
          </a:bodyPr>
          <a:lstStyle/>
          <a:p>
            <a:r>
              <a:rPr lang="en-US" sz="1800" dirty="0" err="1">
                <a:solidFill>
                  <a:schemeClr val="bg1"/>
                </a:solidFill>
                <a:latin typeface="+mn-lt"/>
              </a:rPr>
              <a:t>HuggingFace</a:t>
            </a:r>
            <a:r>
              <a:rPr lang="en-US" sz="1800" dirty="0">
                <a:solidFill>
                  <a:schemeClr val="bg1"/>
                </a:solidFill>
                <a:latin typeface="+mn-lt"/>
              </a:rPr>
              <a:t> Hub repositories</a:t>
            </a:r>
            <a:endParaRPr lang="es-ES" sz="1800" dirty="0">
              <a:solidFill>
                <a:schemeClr val="bg1"/>
              </a:solidFill>
              <a:latin typeface="+mn-lt"/>
            </a:endParaRPr>
          </a:p>
        </p:txBody>
      </p:sp>
      <p:pic>
        <p:nvPicPr>
          <p:cNvPr id="33" name="Gráfico 32" descr="Comentario que gusta con relleno sólido">
            <a:extLst>
              <a:ext uri="{FF2B5EF4-FFF2-40B4-BE49-F238E27FC236}">
                <a16:creationId xmlns:a16="http://schemas.microsoft.com/office/drawing/2014/main" id="{85BFD71D-B596-CA76-E3BB-A9635CB528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6752" y="5311573"/>
            <a:ext cx="537683" cy="537683"/>
          </a:xfrm>
          <a:prstGeom prst="rect">
            <a:avLst/>
          </a:prstGeom>
        </p:spPr>
      </p:pic>
      <p:sp>
        <p:nvSpPr>
          <p:cNvPr id="37" name="Bocadillo: rectángulo con esquinas redondeadas 36">
            <a:extLst>
              <a:ext uri="{FF2B5EF4-FFF2-40B4-BE49-F238E27FC236}">
                <a16:creationId xmlns:a16="http://schemas.microsoft.com/office/drawing/2014/main" id="{4B9DD48B-E856-C204-F01C-6F1F2A39E1FE}"/>
              </a:ext>
            </a:extLst>
          </p:cNvPr>
          <p:cNvSpPr/>
          <p:nvPr/>
        </p:nvSpPr>
        <p:spPr>
          <a:xfrm>
            <a:off x="6154290" y="4684723"/>
            <a:ext cx="749181" cy="610438"/>
          </a:xfrm>
          <a:prstGeom prst="wedgeRoundRectCallout">
            <a:avLst>
              <a:gd name="adj1" fmla="val 37555"/>
              <a:gd name="adj2" fmla="val 68675"/>
              <a:gd name="adj3" fmla="val 16667"/>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
          </a:p>
        </p:txBody>
      </p:sp>
      <p:pic>
        <p:nvPicPr>
          <p:cNvPr id="35" name="Gráfico 34" descr="Base de datos con relleno sólido">
            <a:extLst>
              <a:ext uri="{FF2B5EF4-FFF2-40B4-BE49-F238E27FC236}">
                <a16:creationId xmlns:a16="http://schemas.microsoft.com/office/drawing/2014/main" id="{4F8C6B27-8837-C84E-73CC-A129DDD6D1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2062" y="4643124"/>
            <a:ext cx="693635" cy="693635"/>
          </a:xfrm>
          <a:prstGeom prst="rect">
            <a:avLst/>
          </a:prstGeom>
        </p:spPr>
      </p:pic>
      <p:sp>
        <p:nvSpPr>
          <p:cNvPr id="38" name="Bocadillo: rectángulo con esquinas redondeadas 37">
            <a:extLst>
              <a:ext uri="{FF2B5EF4-FFF2-40B4-BE49-F238E27FC236}">
                <a16:creationId xmlns:a16="http://schemas.microsoft.com/office/drawing/2014/main" id="{C7E6AC2C-4939-25F0-2A14-6E6002B427B1}"/>
              </a:ext>
            </a:extLst>
          </p:cNvPr>
          <p:cNvSpPr/>
          <p:nvPr/>
        </p:nvSpPr>
        <p:spPr>
          <a:xfrm>
            <a:off x="6160085" y="3417068"/>
            <a:ext cx="749181" cy="610438"/>
          </a:xfrm>
          <a:prstGeom prst="wedgeRoundRectCallout">
            <a:avLst>
              <a:gd name="adj1" fmla="val 37555"/>
              <a:gd name="adj2" fmla="val 68675"/>
              <a:gd name="adj3" fmla="val 16667"/>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40" name="Bocadillo: rectángulo con esquinas redondeadas 39">
            <a:extLst>
              <a:ext uri="{FF2B5EF4-FFF2-40B4-BE49-F238E27FC236}">
                <a16:creationId xmlns:a16="http://schemas.microsoft.com/office/drawing/2014/main" id="{DF0F4A8F-E479-6EBF-7BB3-B77900E28558}"/>
              </a:ext>
            </a:extLst>
          </p:cNvPr>
          <p:cNvSpPr/>
          <p:nvPr/>
        </p:nvSpPr>
        <p:spPr>
          <a:xfrm>
            <a:off x="6154290" y="2135466"/>
            <a:ext cx="749181" cy="610438"/>
          </a:xfrm>
          <a:prstGeom prst="wedgeRoundRectCallout">
            <a:avLst>
              <a:gd name="adj1" fmla="val 37555"/>
              <a:gd name="adj2" fmla="val 68675"/>
              <a:gd name="adj3" fmla="val 16667"/>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
          </a:p>
        </p:txBody>
      </p:sp>
      <p:pic>
        <p:nvPicPr>
          <p:cNvPr id="53" name="Gráfico 52" descr="Cronómetro 66% con relleno sólido">
            <a:extLst>
              <a:ext uri="{FF2B5EF4-FFF2-40B4-BE49-F238E27FC236}">
                <a16:creationId xmlns:a16="http://schemas.microsoft.com/office/drawing/2014/main" id="{E55111A0-A4FC-DD3F-8447-F1CEDFA7C7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09220" y="2129484"/>
            <a:ext cx="639317" cy="639317"/>
          </a:xfrm>
          <a:prstGeom prst="rect">
            <a:avLst/>
          </a:prstGeom>
        </p:spPr>
      </p:pic>
      <p:pic>
        <p:nvPicPr>
          <p:cNvPr id="55" name="Gráfico 54" descr="Procesador con relleno sólido">
            <a:extLst>
              <a:ext uri="{FF2B5EF4-FFF2-40B4-BE49-F238E27FC236}">
                <a16:creationId xmlns:a16="http://schemas.microsoft.com/office/drawing/2014/main" id="{ABB65136-29BC-A720-CE95-0FB90E50AF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38099" y="3417068"/>
            <a:ext cx="610438" cy="610438"/>
          </a:xfrm>
          <a:prstGeom prst="rect">
            <a:avLst/>
          </a:prstGeom>
        </p:spPr>
      </p:pic>
      <p:pic>
        <p:nvPicPr>
          <p:cNvPr id="4" name="Imagen 3" descr="Interfaz de usuario gráfica, Texto, Aplicación, Chat o mensaje de texto&#10;&#10;Descripción generada automáticamente">
            <a:extLst>
              <a:ext uri="{FF2B5EF4-FFF2-40B4-BE49-F238E27FC236}">
                <a16:creationId xmlns:a16="http://schemas.microsoft.com/office/drawing/2014/main" id="{46778079-4B58-B583-42E5-090069280A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9207" y="1499587"/>
            <a:ext cx="4098917" cy="4765046"/>
          </a:xfrm>
          <a:prstGeom prst="rect">
            <a:avLst/>
          </a:prstGeom>
        </p:spPr>
      </p:pic>
      <p:sp>
        <p:nvSpPr>
          <p:cNvPr id="3" name="CuadroTexto 2">
            <a:extLst>
              <a:ext uri="{FF2B5EF4-FFF2-40B4-BE49-F238E27FC236}">
                <a16:creationId xmlns:a16="http://schemas.microsoft.com/office/drawing/2014/main" id="{EBE61229-092B-A944-021A-EAB929ECC3EE}"/>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15</a:t>
            </a:r>
            <a:endParaRPr lang="es-ES" dirty="0">
              <a:solidFill>
                <a:schemeClr val="bg1"/>
              </a:solidFill>
              <a:latin typeface="+mn-lt"/>
            </a:endParaRPr>
          </a:p>
        </p:txBody>
      </p:sp>
    </p:spTree>
    <p:extLst>
      <p:ext uri="{BB962C8B-B14F-4D97-AF65-F5344CB8AC3E}">
        <p14:creationId xmlns:p14="http://schemas.microsoft.com/office/powerpoint/2010/main" val="282948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500"/>
                                        <p:tgtEl>
                                          <p:spTgt spid="4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par>
                                <p:cTn id="17" presetID="22" presetClass="entr" presetSubtype="1"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22" presetClass="entr" presetSubtype="1"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up)">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up)">
                                      <p:cBhvr>
                                        <p:cTn id="27" dur="500"/>
                                        <p:tgtEl>
                                          <p:spTgt spid="3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up)">
                                      <p:cBhvr>
                                        <p:cTn id="36" dur="500"/>
                                        <p:tgtEl>
                                          <p:spTgt spid="29"/>
                                        </p:tgtEl>
                                      </p:cBhvr>
                                    </p:animEffect>
                                  </p:childTnLst>
                                </p:cTn>
                              </p:par>
                              <p:par>
                                <p:cTn id="37" presetID="22" presetClass="entr" presetSubtype="1"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wipe(up)">
                                      <p:cBhvr>
                                        <p:cTn id="39" dur="500"/>
                                        <p:tgtEl>
                                          <p:spTgt spid="5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up)">
                                      <p:cBhvr>
                                        <p:cTn id="44" dur="500"/>
                                        <p:tgtEl>
                                          <p:spTgt spid="3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1"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500"/>
                                        <p:tgtEl>
                                          <p:spTgt spid="33"/>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27" grpId="0"/>
      <p:bldP spid="28" grpId="0"/>
      <p:bldP spid="31" grpId="0"/>
      <p:bldP spid="32" grpId="0"/>
      <p:bldP spid="37" grpId="0" animBg="1"/>
      <p:bldP spid="38"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BAE7A-5100-748F-FFFB-0D0074AB3DCF}"/>
              </a:ext>
            </a:extLst>
          </p:cNvPr>
          <p:cNvSpPr>
            <a:spLocks noGrp="1"/>
          </p:cNvSpPr>
          <p:nvPr>
            <p:ph type="title"/>
          </p:nvPr>
        </p:nvSpPr>
        <p:spPr>
          <a:xfrm>
            <a:off x="960000" y="593367"/>
            <a:ext cx="10272000" cy="763600"/>
          </a:xfrm>
        </p:spPr>
        <p:txBody>
          <a:bodyPr/>
          <a:lstStyle/>
          <a:p>
            <a:r>
              <a:rPr lang="en-US" sz="3200" dirty="0">
                <a:latin typeface="+mj-lt"/>
              </a:rPr>
              <a:t>Contents</a:t>
            </a:r>
            <a:endParaRPr lang="es-ES" sz="3200" dirty="0">
              <a:latin typeface="+mj-lt"/>
            </a:endParaRPr>
          </a:p>
        </p:txBody>
      </p:sp>
      <p:sp>
        <p:nvSpPr>
          <p:cNvPr id="3" name="Marcador de contenido 2">
            <a:extLst>
              <a:ext uri="{FF2B5EF4-FFF2-40B4-BE49-F238E27FC236}">
                <a16:creationId xmlns:a16="http://schemas.microsoft.com/office/drawing/2014/main" id="{02CB626F-1A99-C710-4B10-1418672C1034}"/>
              </a:ext>
            </a:extLst>
          </p:cNvPr>
          <p:cNvSpPr>
            <a:spLocks noGrp="1"/>
          </p:cNvSpPr>
          <p:nvPr>
            <p:ph type="body" idx="1"/>
          </p:nvPr>
        </p:nvSpPr>
        <p:spPr>
          <a:xfrm>
            <a:off x="960000" y="1356967"/>
            <a:ext cx="8044300" cy="4702310"/>
          </a:xfrm>
        </p:spPr>
        <p:txBody>
          <a:bodyPr>
            <a:noAutofit/>
          </a:bodyPr>
          <a:lstStyle/>
          <a:p>
            <a:pPr>
              <a:buClr>
                <a:schemeClr val="bg1">
                  <a:lumMod val="50000"/>
                </a:schemeClr>
              </a:buClr>
            </a:pPr>
            <a:r>
              <a:rPr lang="en-US" sz="2000" dirty="0">
                <a:solidFill>
                  <a:schemeClr val="bg1">
                    <a:lumMod val="50000"/>
                  </a:schemeClr>
                </a:solidFill>
                <a:latin typeface="+mn-lt"/>
              </a:rPr>
              <a:t>Motivation and goals</a:t>
            </a:r>
          </a:p>
          <a:p>
            <a:pPr>
              <a:buClr>
                <a:schemeClr val="bg1">
                  <a:lumMod val="50000"/>
                </a:schemeClr>
              </a:buClr>
            </a:pPr>
            <a:r>
              <a:rPr lang="en-US" sz="2000" dirty="0">
                <a:solidFill>
                  <a:schemeClr val="bg1">
                    <a:lumMod val="50000"/>
                  </a:schemeClr>
                </a:solidFill>
                <a:latin typeface="+mn-lt"/>
              </a:rPr>
              <a:t>State of the art</a:t>
            </a:r>
          </a:p>
          <a:p>
            <a:pPr>
              <a:buClr>
                <a:schemeClr val="bg1">
                  <a:lumMod val="50000"/>
                </a:schemeClr>
              </a:buClr>
            </a:pPr>
            <a:r>
              <a:rPr lang="en-US" sz="2000" dirty="0">
                <a:solidFill>
                  <a:schemeClr val="bg1">
                    <a:lumMod val="50000"/>
                  </a:schemeClr>
                </a:solidFill>
                <a:latin typeface="+mn-lt"/>
              </a:rPr>
              <a:t>Technology and environment</a:t>
            </a:r>
          </a:p>
          <a:p>
            <a:r>
              <a:rPr lang="en-US" sz="2000" b="1" dirty="0">
                <a:solidFill>
                  <a:schemeClr val="accent1">
                    <a:lumMod val="75000"/>
                  </a:schemeClr>
                </a:solidFill>
                <a:latin typeface="+mn-lt"/>
              </a:rPr>
              <a:t>Experimental setup</a:t>
            </a:r>
          </a:p>
          <a:p>
            <a:pPr lvl="1">
              <a:buClr>
                <a:schemeClr val="accent1">
                  <a:lumMod val="75000"/>
                </a:schemeClr>
              </a:buClr>
            </a:pPr>
            <a:r>
              <a:rPr lang="en-US" sz="2000" dirty="0">
                <a:solidFill>
                  <a:schemeClr val="accent1">
                    <a:lumMod val="75000"/>
                  </a:schemeClr>
                </a:solidFill>
                <a:latin typeface="+mn-lt"/>
              </a:rPr>
              <a:t>Dataset</a:t>
            </a:r>
          </a:p>
          <a:p>
            <a:pPr lvl="1">
              <a:buClr>
                <a:schemeClr val="accent1">
                  <a:lumMod val="75000"/>
                </a:schemeClr>
              </a:buClr>
            </a:pPr>
            <a:r>
              <a:rPr lang="en-US" sz="2000" dirty="0">
                <a:solidFill>
                  <a:schemeClr val="accent1">
                    <a:lumMod val="75000"/>
                  </a:schemeClr>
                </a:solidFill>
                <a:latin typeface="+mn-lt"/>
              </a:rPr>
              <a:t>Models</a:t>
            </a:r>
          </a:p>
          <a:p>
            <a:pPr lvl="1">
              <a:buClr>
                <a:schemeClr val="accent1">
                  <a:lumMod val="75000"/>
                </a:schemeClr>
              </a:buClr>
            </a:pPr>
            <a:r>
              <a:rPr lang="en-US" sz="2000" dirty="0">
                <a:solidFill>
                  <a:schemeClr val="accent1">
                    <a:lumMod val="75000"/>
                  </a:schemeClr>
                </a:solidFill>
                <a:latin typeface="+mn-lt"/>
              </a:rPr>
              <a:t>Finetuning</a:t>
            </a:r>
          </a:p>
          <a:p>
            <a:pPr lvl="2">
              <a:buClr>
                <a:schemeClr val="accent1">
                  <a:lumMod val="75000"/>
                </a:schemeClr>
              </a:buClr>
            </a:pPr>
            <a:r>
              <a:rPr lang="en-US" sz="2000" dirty="0" err="1">
                <a:solidFill>
                  <a:schemeClr val="accent1">
                    <a:lumMod val="75000"/>
                  </a:schemeClr>
                </a:solidFill>
                <a:latin typeface="+mn-lt"/>
              </a:rPr>
              <a:t>RoBERTa</a:t>
            </a:r>
            <a:endParaRPr lang="en-US" sz="2000" dirty="0">
              <a:solidFill>
                <a:schemeClr val="accent1">
                  <a:lumMod val="75000"/>
                </a:schemeClr>
              </a:solidFill>
              <a:latin typeface="+mn-lt"/>
            </a:endParaRPr>
          </a:p>
          <a:p>
            <a:pPr lvl="2">
              <a:buClr>
                <a:schemeClr val="accent1">
                  <a:lumMod val="75000"/>
                </a:schemeClr>
              </a:buClr>
            </a:pPr>
            <a:r>
              <a:rPr lang="en-US" sz="2000" dirty="0">
                <a:solidFill>
                  <a:schemeClr val="accent1">
                    <a:lumMod val="75000"/>
                  </a:schemeClr>
                </a:solidFill>
                <a:latin typeface="+mn-lt"/>
              </a:rPr>
              <a:t>T5</a:t>
            </a:r>
          </a:p>
          <a:p>
            <a:pPr lvl="2">
              <a:buClr>
                <a:schemeClr val="accent1">
                  <a:lumMod val="75000"/>
                </a:schemeClr>
              </a:buClr>
            </a:pPr>
            <a:r>
              <a:rPr lang="en-US" sz="2000" dirty="0">
                <a:solidFill>
                  <a:schemeClr val="accent1">
                    <a:lumMod val="75000"/>
                  </a:schemeClr>
                </a:solidFill>
                <a:latin typeface="+mn-lt"/>
              </a:rPr>
              <a:t>Phi</a:t>
            </a:r>
          </a:p>
          <a:p>
            <a:pPr lvl="1">
              <a:buClr>
                <a:schemeClr val="accent1">
                  <a:lumMod val="75000"/>
                </a:schemeClr>
              </a:buClr>
            </a:pPr>
            <a:r>
              <a:rPr lang="en-US" sz="2000" dirty="0">
                <a:solidFill>
                  <a:schemeClr val="accent1">
                    <a:lumMod val="75000"/>
                  </a:schemeClr>
                </a:solidFill>
                <a:latin typeface="+mn-lt"/>
              </a:rPr>
              <a:t>Metrics and evaluation</a:t>
            </a:r>
          </a:p>
          <a:p>
            <a:r>
              <a:rPr lang="en-US" sz="2000" dirty="0">
                <a:latin typeface="+mn-lt"/>
              </a:rPr>
              <a:t>Results</a:t>
            </a:r>
          </a:p>
          <a:p>
            <a:r>
              <a:rPr lang="en-US" sz="2000" dirty="0">
                <a:latin typeface="+mn-lt"/>
              </a:rPr>
              <a:t>Conclusions</a:t>
            </a:r>
          </a:p>
        </p:txBody>
      </p:sp>
      <p:sp>
        <p:nvSpPr>
          <p:cNvPr id="4" name="Flecha: a la derecha 3">
            <a:extLst>
              <a:ext uri="{FF2B5EF4-FFF2-40B4-BE49-F238E27FC236}">
                <a16:creationId xmlns:a16="http://schemas.microsoft.com/office/drawing/2014/main" id="{7C495E2A-2667-AE94-C37C-0781BC88954B}"/>
              </a:ext>
            </a:extLst>
          </p:cNvPr>
          <p:cNvSpPr/>
          <p:nvPr/>
        </p:nvSpPr>
        <p:spPr>
          <a:xfrm>
            <a:off x="477245" y="2417552"/>
            <a:ext cx="965509" cy="286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C1B7DFC0-F9AE-B863-76AD-5268298B311B}"/>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16</a:t>
            </a:r>
            <a:endParaRPr lang="es-ES" dirty="0">
              <a:solidFill>
                <a:schemeClr val="bg1"/>
              </a:solidFill>
              <a:latin typeface="+mn-lt"/>
            </a:endParaRPr>
          </a:p>
        </p:txBody>
      </p:sp>
    </p:spTree>
    <p:extLst>
      <p:ext uri="{BB962C8B-B14F-4D97-AF65-F5344CB8AC3E}">
        <p14:creationId xmlns:p14="http://schemas.microsoft.com/office/powerpoint/2010/main" val="1731937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Experimental setup: </a:t>
            </a:r>
            <a:r>
              <a:rPr lang="en-US" sz="3200" dirty="0">
                <a:solidFill>
                  <a:schemeClr val="accent1">
                    <a:lumMod val="75000"/>
                  </a:schemeClr>
                </a:solidFill>
                <a:latin typeface="+mj-lt"/>
              </a:rPr>
              <a:t>dataset</a:t>
            </a:r>
            <a:endParaRPr lang="es-ES" sz="3200" dirty="0">
              <a:solidFill>
                <a:schemeClr val="accent1">
                  <a:lumMod val="75000"/>
                </a:schemeClr>
              </a:solidFill>
              <a:latin typeface="+mj-lt"/>
            </a:endParaRPr>
          </a:p>
        </p:txBody>
      </p:sp>
      <p:sp>
        <p:nvSpPr>
          <p:cNvPr id="3" name="Marcador de contenido 2">
            <a:extLst>
              <a:ext uri="{FF2B5EF4-FFF2-40B4-BE49-F238E27FC236}">
                <a16:creationId xmlns:a16="http://schemas.microsoft.com/office/drawing/2014/main" id="{53F05536-FFFA-92C5-E08B-47068EF36E5B}"/>
              </a:ext>
            </a:extLst>
          </p:cNvPr>
          <p:cNvSpPr>
            <a:spLocks noGrp="1"/>
          </p:cNvSpPr>
          <p:nvPr>
            <p:ph type="body" idx="1"/>
          </p:nvPr>
        </p:nvSpPr>
        <p:spPr>
          <a:xfrm>
            <a:off x="959999" y="1355661"/>
            <a:ext cx="9329755" cy="539240"/>
          </a:xfrm>
        </p:spPr>
        <p:txBody>
          <a:bodyPr/>
          <a:lstStyle/>
          <a:p>
            <a:r>
              <a:rPr lang="en-US" sz="2000" dirty="0">
                <a:solidFill>
                  <a:schemeClr val="accent1">
                    <a:lumMod val="75000"/>
                  </a:schemeClr>
                </a:solidFill>
                <a:latin typeface="+mj-lt"/>
              </a:rPr>
              <a:t>MRQA </a:t>
            </a:r>
            <a:r>
              <a:rPr lang="en-US" sz="2000" dirty="0">
                <a:solidFill>
                  <a:schemeClr val="bg1"/>
                </a:solidFill>
                <a:latin typeface="+mj-lt"/>
              </a:rPr>
              <a:t>dataset: Context-Question-Answer examples for extractive QA.</a:t>
            </a:r>
            <a:endParaRPr lang="en-US" sz="2000" dirty="0">
              <a:latin typeface="+mj-lt"/>
            </a:endParaRPr>
          </a:p>
        </p:txBody>
      </p:sp>
      <p:pic>
        <p:nvPicPr>
          <p:cNvPr id="5" name="Imagen 4">
            <a:extLst>
              <a:ext uri="{FF2B5EF4-FFF2-40B4-BE49-F238E27FC236}">
                <a16:creationId xmlns:a16="http://schemas.microsoft.com/office/drawing/2014/main" id="{B297743E-3A48-5A0F-5A63-2EDE2855D6F0}"/>
              </a:ext>
            </a:extLst>
          </p:cNvPr>
          <p:cNvPicPr>
            <a:picLocks noChangeAspect="1"/>
          </p:cNvPicPr>
          <p:nvPr/>
        </p:nvPicPr>
        <p:blipFill>
          <a:blip r:embed="rId3"/>
          <a:stretch>
            <a:fillRect/>
          </a:stretch>
        </p:blipFill>
        <p:spPr>
          <a:xfrm>
            <a:off x="3236224" y="1894901"/>
            <a:ext cx="5719552" cy="3357790"/>
          </a:xfrm>
          <a:prstGeom prst="rect">
            <a:avLst/>
          </a:prstGeom>
          <a:ln>
            <a:noFill/>
          </a:ln>
          <a:effectLst>
            <a:outerShdw blurRad="190500" algn="tl" rotWithShape="0">
              <a:srgbClr val="000000">
                <a:alpha val="70000"/>
              </a:srgbClr>
            </a:outerShdw>
          </a:effectLst>
        </p:spPr>
      </p:pic>
      <p:sp>
        <p:nvSpPr>
          <p:cNvPr id="7" name="Marcador de contenido 2">
            <a:extLst>
              <a:ext uri="{FF2B5EF4-FFF2-40B4-BE49-F238E27FC236}">
                <a16:creationId xmlns:a16="http://schemas.microsoft.com/office/drawing/2014/main" id="{5F3423D6-6C9D-37E1-1CD6-135C39F87366}"/>
              </a:ext>
            </a:extLst>
          </p:cNvPr>
          <p:cNvSpPr txBox="1">
            <a:spLocks/>
          </p:cNvSpPr>
          <p:nvPr/>
        </p:nvSpPr>
        <p:spPr>
          <a:xfrm>
            <a:off x="959999" y="5725393"/>
            <a:ext cx="2973024" cy="53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14856" algn="l" rtl="0" eaLnBrk="1" hangingPunct="1">
              <a:lnSpc>
                <a:spcPct val="100000"/>
              </a:lnSpc>
              <a:spcBef>
                <a:spcPts val="0"/>
              </a:spcBef>
              <a:spcAft>
                <a:spcPts val="0"/>
              </a:spcAft>
              <a:buClr>
                <a:schemeClr val="lt1"/>
              </a:buClr>
              <a:buSzPts val="1300"/>
              <a:buFont typeface="Nunito Light"/>
              <a:buChar char="●"/>
              <a:defRPr sz="1200" b="0" i="0" u="none" strike="noStrike" cap="none">
                <a:solidFill>
                  <a:schemeClr val="lt1"/>
                </a:solidFill>
                <a:latin typeface="Assistant"/>
                <a:ea typeface="Assistant"/>
                <a:cs typeface="Assistant"/>
                <a:sym typeface="Assistant"/>
              </a:defRPr>
            </a:lvl1pPr>
            <a:lvl2pPr marL="1219170" marR="0" lvl="1"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2pPr>
            <a:lvl3pPr marL="1828754" marR="0" lvl="2"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3pPr>
            <a:lvl4pPr marL="2438339" marR="0" lvl="3"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4pPr>
            <a:lvl5pPr marL="3047924" marR="0" lvl="4"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5pPr>
            <a:lvl6pPr marL="3657509" marR="0" lvl="5"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6pPr>
            <a:lvl7pPr marL="4267093" marR="0" lvl="6"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7pPr>
            <a:lvl8pPr marL="4876678" marR="0" lvl="7"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8pPr>
            <a:lvl9pPr marL="5486263" marR="0" lvl="8"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9pPr>
          </a:lstStyle>
          <a:p>
            <a:r>
              <a:rPr lang="en-US" sz="2000" dirty="0">
                <a:solidFill>
                  <a:schemeClr val="bg1"/>
                </a:solidFill>
                <a:latin typeface="+mj-lt"/>
              </a:rPr>
              <a:t>We </a:t>
            </a:r>
            <a:r>
              <a:rPr lang="en-US" sz="2000" dirty="0">
                <a:solidFill>
                  <a:schemeClr val="accent1">
                    <a:lumMod val="75000"/>
                  </a:schemeClr>
                </a:solidFill>
                <a:latin typeface="+mj-lt"/>
              </a:rPr>
              <a:t>sample</a:t>
            </a:r>
            <a:r>
              <a:rPr lang="en-US" sz="2000" dirty="0">
                <a:solidFill>
                  <a:schemeClr val="bg1"/>
                </a:solidFill>
                <a:latin typeface="+mj-lt"/>
              </a:rPr>
              <a:t> it: </a:t>
            </a:r>
          </a:p>
        </p:txBody>
      </p:sp>
      <p:pic>
        <p:nvPicPr>
          <p:cNvPr id="10" name="Imagen 9">
            <a:extLst>
              <a:ext uri="{FF2B5EF4-FFF2-40B4-BE49-F238E27FC236}">
                <a16:creationId xmlns:a16="http://schemas.microsoft.com/office/drawing/2014/main" id="{B79C6D3D-DE54-382B-8233-2BF533305A96}"/>
              </a:ext>
            </a:extLst>
          </p:cNvPr>
          <p:cNvPicPr>
            <a:picLocks noChangeAspect="1"/>
          </p:cNvPicPr>
          <p:nvPr/>
        </p:nvPicPr>
        <p:blipFill>
          <a:blip r:embed="rId4"/>
          <a:stretch>
            <a:fillRect/>
          </a:stretch>
        </p:blipFill>
        <p:spPr>
          <a:xfrm>
            <a:off x="3600640" y="5449245"/>
            <a:ext cx="6639499" cy="1093349"/>
          </a:xfrm>
          <a:prstGeom prst="rect">
            <a:avLst/>
          </a:prstGeom>
          <a:ln>
            <a:noFill/>
          </a:ln>
          <a:effectLst>
            <a:outerShdw blurRad="190500" algn="tl" rotWithShape="0">
              <a:srgbClr val="000000">
                <a:alpha val="70000"/>
              </a:srgbClr>
            </a:outerShdw>
          </a:effectLst>
        </p:spPr>
      </p:pic>
      <p:sp>
        <p:nvSpPr>
          <p:cNvPr id="4" name="CuadroTexto 3">
            <a:extLst>
              <a:ext uri="{FF2B5EF4-FFF2-40B4-BE49-F238E27FC236}">
                <a16:creationId xmlns:a16="http://schemas.microsoft.com/office/drawing/2014/main" id="{4F43AFDC-13D7-2584-4FAD-706F3BE728DF}"/>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17</a:t>
            </a:r>
            <a:endParaRPr lang="es-ES" dirty="0">
              <a:solidFill>
                <a:schemeClr val="bg1"/>
              </a:solidFill>
              <a:latin typeface="+mn-lt"/>
            </a:endParaRPr>
          </a:p>
        </p:txBody>
      </p:sp>
    </p:spTree>
    <p:extLst>
      <p:ext uri="{BB962C8B-B14F-4D97-AF65-F5344CB8AC3E}">
        <p14:creationId xmlns:p14="http://schemas.microsoft.com/office/powerpoint/2010/main" val="3305655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Experimental setup: </a:t>
            </a:r>
            <a:r>
              <a:rPr lang="en-US" sz="3200" dirty="0">
                <a:solidFill>
                  <a:schemeClr val="accent1">
                    <a:lumMod val="75000"/>
                  </a:schemeClr>
                </a:solidFill>
                <a:latin typeface="+mj-lt"/>
              </a:rPr>
              <a:t>dataset example</a:t>
            </a:r>
            <a:endParaRPr lang="es-ES" sz="3200" dirty="0">
              <a:solidFill>
                <a:schemeClr val="accent1">
                  <a:lumMod val="75000"/>
                </a:schemeClr>
              </a:solidFill>
              <a:latin typeface="+mj-lt"/>
            </a:endParaRPr>
          </a:p>
        </p:txBody>
      </p:sp>
      <p:sp>
        <p:nvSpPr>
          <p:cNvPr id="4" name="CuadroTexto 3">
            <a:extLst>
              <a:ext uri="{FF2B5EF4-FFF2-40B4-BE49-F238E27FC236}">
                <a16:creationId xmlns:a16="http://schemas.microsoft.com/office/drawing/2014/main" id="{7C5761C9-DB37-633B-D1CF-D4597BC75369}"/>
              </a:ext>
            </a:extLst>
          </p:cNvPr>
          <p:cNvSpPr txBox="1"/>
          <p:nvPr/>
        </p:nvSpPr>
        <p:spPr>
          <a:xfrm>
            <a:off x="960000" y="1413063"/>
            <a:ext cx="10272000" cy="4031873"/>
          </a:xfrm>
          <a:prstGeom prst="rect">
            <a:avLst/>
          </a:prstGeom>
          <a:noFill/>
        </p:spPr>
        <p:txBody>
          <a:bodyPr wrap="square" rtlCol="0">
            <a:spAutoFit/>
          </a:bodyPr>
          <a:lstStyle/>
          <a:p>
            <a:pPr algn="just"/>
            <a:r>
              <a:rPr lang="en-US" sz="1600" dirty="0">
                <a:solidFill>
                  <a:schemeClr val="accent1">
                    <a:lumMod val="75000"/>
                  </a:schemeClr>
                </a:solidFill>
                <a:latin typeface="+mj-lt"/>
              </a:rPr>
              <a:t>ID: </a:t>
            </a:r>
            <a:r>
              <a:rPr lang="en-US" sz="1600" dirty="0">
                <a:solidFill>
                  <a:schemeClr val="bg1"/>
                </a:solidFill>
                <a:latin typeface="+mj-lt"/>
              </a:rPr>
              <a:t>“</a:t>
            </a:r>
            <a:r>
              <a:rPr lang="es-ES" sz="1600" dirty="0">
                <a:solidFill>
                  <a:schemeClr val="bg1"/>
                </a:solidFill>
                <a:latin typeface="+mj-lt"/>
              </a:rPr>
              <a:t>240cdd7132cf4660b3b183604f97278e”</a:t>
            </a:r>
            <a:endParaRPr lang="en-US" sz="1600" dirty="0">
              <a:solidFill>
                <a:schemeClr val="bg1"/>
              </a:solidFill>
              <a:latin typeface="+mj-lt"/>
            </a:endParaRPr>
          </a:p>
          <a:p>
            <a:pPr algn="just"/>
            <a:endParaRPr lang="en-US" sz="1600" dirty="0">
              <a:solidFill>
                <a:schemeClr val="bg1"/>
              </a:solidFill>
              <a:latin typeface="+mj-lt"/>
            </a:endParaRPr>
          </a:p>
          <a:p>
            <a:pPr algn="just"/>
            <a:r>
              <a:rPr lang="en-US" sz="1600" dirty="0">
                <a:solidFill>
                  <a:schemeClr val="accent1">
                    <a:lumMod val="75000"/>
                  </a:schemeClr>
                </a:solidFill>
                <a:latin typeface="+mj-lt"/>
              </a:rPr>
              <a:t>Subset: </a:t>
            </a:r>
            <a:r>
              <a:rPr lang="en-US" sz="1600" dirty="0">
                <a:solidFill>
                  <a:schemeClr val="bg1"/>
                </a:solidFill>
                <a:latin typeface="+mj-lt"/>
              </a:rPr>
              <a:t>“</a:t>
            </a:r>
            <a:r>
              <a:rPr lang="en-US" sz="1600" dirty="0" err="1">
                <a:solidFill>
                  <a:schemeClr val="bg1"/>
                </a:solidFill>
                <a:latin typeface="+mj-lt"/>
              </a:rPr>
              <a:t>SQuAD</a:t>
            </a:r>
            <a:r>
              <a:rPr lang="en-US" sz="1600" dirty="0">
                <a:solidFill>
                  <a:schemeClr val="bg1"/>
                </a:solidFill>
                <a:latin typeface="+mj-lt"/>
              </a:rPr>
              <a:t>”</a:t>
            </a:r>
          </a:p>
          <a:p>
            <a:pPr algn="just"/>
            <a:endParaRPr lang="en-US" sz="1600" dirty="0">
              <a:solidFill>
                <a:schemeClr val="bg1"/>
              </a:solidFill>
              <a:latin typeface="+mj-lt"/>
            </a:endParaRPr>
          </a:p>
          <a:p>
            <a:pPr algn="just"/>
            <a:r>
              <a:rPr lang="en-US" sz="1600" dirty="0">
                <a:solidFill>
                  <a:schemeClr val="accent1">
                    <a:lumMod val="75000"/>
                  </a:schemeClr>
                </a:solidFill>
                <a:latin typeface="+mj-lt"/>
              </a:rPr>
              <a:t>Context:</a:t>
            </a:r>
            <a:r>
              <a:rPr lang="en-US" sz="1600" dirty="0">
                <a:solidFill>
                  <a:schemeClr val="bg1"/>
                </a:solidFill>
                <a:latin typeface="+mj-lt"/>
              </a:rPr>
              <a:t> "During the war years Universal did have a co-production arrangement with producer Walter Wanger and his partner, director Fritz Lang, lending the studio some amount of prestige productions. Universal's core audience base was still found in the neighborhood movie theaters, and the studio continued to please the public with low- to medium-budget films. Basil Rathbone and Nigel Bruce in new Sherlock Holmes mysteries (1942–46), teenage musicals with Gloria Jean, Donald O'Connor, and Peggy Ryan (1942–43), and screen adaptations of radio's Inner Sanctum Mysteries with Lon Chaney, Jr. (</a:t>
            </a:r>
            <a:r>
              <a:rPr lang="en-US" sz="1600" b="1" dirty="0">
                <a:solidFill>
                  <a:schemeClr val="bg1"/>
                </a:solidFill>
                <a:latin typeface="+mj-lt"/>
              </a:rPr>
              <a:t>1943–45</a:t>
            </a:r>
            <a:r>
              <a:rPr lang="en-US" sz="1600" dirty="0">
                <a:solidFill>
                  <a:schemeClr val="bg1"/>
                </a:solidFill>
                <a:latin typeface="+mj-lt"/>
              </a:rPr>
              <a:t>). Alfred Hitchcock was also borrowed for two films from Selznick International Pictures: Saboteur (1942) and Shadow of a Doubt (1943).“</a:t>
            </a:r>
          </a:p>
          <a:p>
            <a:pPr algn="just"/>
            <a:endParaRPr lang="en-US" sz="1600" dirty="0">
              <a:solidFill>
                <a:schemeClr val="bg1"/>
              </a:solidFill>
              <a:latin typeface="+mj-lt"/>
            </a:endParaRPr>
          </a:p>
          <a:p>
            <a:pPr algn="just"/>
            <a:r>
              <a:rPr lang="en-US" sz="1600" dirty="0">
                <a:solidFill>
                  <a:schemeClr val="accent1">
                    <a:lumMod val="75000"/>
                  </a:schemeClr>
                </a:solidFill>
                <a:latin typeface="+mj-lt"/>
              </a:rPr>
              <a:t>Question:</a:t>
            </a:r>
            <a:r>
              <a:rPr lang="en-US" sz="1600" dirty="0">
                <a:solidFill>
                  <a:schemeClr val="bg1"/>
                </a:solidFill>
                <a:latin typeface="+mj-lt"/>
              </a:rPr>
              <a:t> "In what period did film versions of Inner Sanctum Mysteries appear?”</a:t>
            </a:r>
          </a:p>
          <a:p>
            <a:pPr algn="just"/>
            <a:endParaRPr lang="en-US" sz="1600" dirty="0">
              <a:solidFill>
                <a:schemeClr val="bg1"/>
              </a:solidFill>
              <a:latin typeface="+mj-lt"/>
            </a:endParaRPr>
          </a:p>
          <a:p>
            <a:pPr algn="just"/>
            <a:r>
              <a:rPr lang="en-US" sz="1600" dirty="0">
                <a:solidFill>
                  <a:schemeClr val="accent1">
                    <a:lumMod val="75000"/>
                  </a:schemeClr>
                </a:solidFill>
                <a:latin typeface="+mj-lt"/>
              </a:rPr>
              <a:t>Answers:</a:t>
            </a:r>
            <a:r>
              <a:rPr lang="en-US" sz="1600" dirty="0">
                <a:solidFill>
                  <a:schemeClr val="bg1"/>
                </a:solidFill>
                <a:latin typeface="+mj-lt"/>
              </a:rPr>
              <a:t> { "</a:t>
            </a:r>
            <a:r>
              <a:rPr lang="en-US" sz="1600" dirty="0" err="1">
                <a:solidFill>
                  <a:schemeClr val="bg1"/>
                </a:solidFill>
                <a:latin typeface="+mj-lt"/>
              </a:rPr>
              <a:t>answer_start</a:t>
            </a:r>
            <a:r>
              <a:rPr lang="en-US" sz="1600" dirty="0">
                <a:solidFill>
                  <a:schemeClr val="bg1"/>
                </a:solidFill>
                <a:latin typeface="+mj-lt"/>
              </a:rPr>
              <a:t>": [ 586 ], "text": [ "1943–45" ] }</a:t>
            </a:r>
          </a:p>
        </p:txBody>
      </p:sp>
      <p:sp>
        <p:nvSpPr>
          <p:cNvPr id="3" name="CuadroTexto 2">
            <a:extLst>
              <a:ext uri="{FF2B5EF4-FFF2-40B4-BE49-F238E27FC236}">
                <a16:creationId xmlns:a16="http://schemas.microsoft.com/office/drawing/2014/main" id="{DA98853F-9D64-2C39-06AF-63236712AE7C}"/>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18</a:t>
            </a:r>
            <a:endParaRPr lang="es-ES" dirty="0">
              <a:solidFill>
                <a:schemeClr val="bg1"/>
              </a:solidFill>
              <a:latin typeface="+mn-lt"/>
            </a:endParaRPr>
          </a:p>
        </p:txBody>
      </p:sp>
    </p:spTree>
    <p:extLst>
      <p:ext uri="{BB962C8B-B14F-4D97-AF65-F5344CB8AC3E}">
        <p14:creationId xmlns:p14="http://schemas.microsoft.com/office/powerpoint/2010/main" val="1792763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Experimental setup: </a:t>
            </a:r>
            <a:r>
              <a:rPr lang="en-US" sz="3200" dirty="0">
                <a:solidFill>
                  <a:schemeClr val="accent1">
                    <a:lumMod val="75000"/>
                  </a:schemeClr>
                </a:solidFill>
                <a:latin typeface="+mj-lt"/>
              </a:rPr>
              <a:t>models</a:t>
            </a:r>
            <a:endParaRPr lang="es-ES" sz="3200" dirty="0">
              <a:solidFill>
                <a:schemeClr val="accent1">
                  <a:lumMod val="75000"/>
                </a:schemeClr>
              </a:solidFill>
              <a:latin typeface="+mj-lt"/>
            </a:endParaRPr>
          </a:p>
        </p:txBody>
      </p:sp>
      <p:sp>
        <p:nvSpPr>
          <p:cNvPr id="4" name="CuadroTexto 3">
            <a:extLst>
              <a:ext uri="{FF2B5EF4-FFF2-40B4-BE49-F238E27FC236}">
                <a16:creationId xmlns:a16="http://schemas.microsoft.com/office/drawing/2014/main" id="{4F6AC500-F152-15FF-D1C2-97D9D7AC1271}"/>
              </a:ext>
            </a:extLst>
          </p:cNvPr>
          <p:cNvSpPr txBox="1"/>
          <p:nvPr/>
        </p:nvSpPr>
        <p:spPr>
          <a:xfrm>
            <a:off x="4383870" y="5057077"/>
            <a:ext cx="1452642" cy="400110"/>
          </a:xfrm>
          <a:prstGeom prst="rect">
            <a:avLst/>
          </a:prstGeom>
          <a:noFill/>
        </p:spPr>
        <p:txBody>
          <a:bodyPr wrap="none" rtlCol="0">
            <a:spAutoFit/>
          </a:bodyPr>
          <a:lstStyle/>
          <a:p>
            <a:r>
              <a:rPr lang="en-US" sz="2000" dirty="0">
                <a:solidFill>
                  <a:schemeClr val="bg1"/>
                </a:solidFill>
                <a:latin typeface="+mj-lt"/>
              </a:rPr>
              <a:t>Base Phi-2</a:t>
            </a:r>
            <a:endParaRPr lang="es-ES" sz="2000" dirty="0">
              <a:solidFill>
                <a:schemeClr val="bg1"/>
              </a:solidFill>
              <a:latin typeface="+mj-lt"/>
            </a:endParaRPr>
          </a:p>
        </p:txBody>
      </p:sp>
      <p:sp>
        <p:nvSpPr>
          <p:cNvPr id="6" name="CuadroTexto 5">
            <a:extLst>
              <a:ext uri="{FF2B5EF4-FFF2-40B4-BE49-F238E27FC236}">
                <a16:creationId xmlns:a16="http://schemas.microsoft.com/office/drawing/2014/main" id="{48C1A50C-5BD8-F882-4CD7-75613C96DCCF}"/>
              </a:ext>
            </a:extLst>
          </p:cNvPr>
          <p:cNvSpPr txBox="1"/>
          <p:nvPr/>
        </p:nvSpPr>
        <p:spPr>
          <a:xfrm>
            <a:off x="1645911" y="5072466"/>
            <a:ext cx="1507144" cy="769441"/>
          </a:xfrm>
          <a:prstGeom prst="rect">
            <a:avLst/>
          </a:prstGeom>
          <a:noFill/>
        </p:spPr>
        <p:txBody>
          <a:bodyPr wrap="none" rtlCol="0">
            <a:spAutoFit/>
          </a:bodyPr>
          <a:lstStyle/>
          <a:p>
            <a:pPr algn="ctr"/>
            <a:r>
              <a:rPr lang="en-US" sz="2800" dirty="0">
                <a:solidFill>
                  <a:schemeClr val="bg1"/>
                </a:solidFill>
                <a:latin typeface="+mj-lt"/>
              </a:rPr>
              <a:t>Phi</a:t>
            </a:r>
          </a:p>
          <a:p>
            <a:pPr algn="ctr"/>
            <a:r>
              <a:rPr lang="en-US" sz="1600" dirty="0">
                <a:solidFill>
                  <a:schemeClr val="bg1"/>
                </a:solidFill>
              </a:rPr>
              <a:t>(decoder-only)</a:t>
            </a:r>
            <a:endParaRPr lang="es-ES" sz="1600" dirty="0">
              <a:solidFill>
                <a:schemeClr val="bg1"/>
              </a:solidFill>
            </a:endParaRPr>
          </a:p>
        </p:txBody>
      </p:sp>
      <p:sp>
        <p:nvSpPr>
          <p:cNvPr id="7" name="CuadroTexto 6">
            <a:extLst>
              <a:ext uri="{FF2B5EF4-FFF2-40B4-BE49-F238E27FC236}">
                <a16:creationId xmlns:a16="http://schemas.microsoft.com/office/drawing/2014/main" id="{AD144418-611C-B6AC-F516-749EB837665A}"/>
              </a:ext>
            </a:extLst>
          </p:cNvPr>
          <p:cNvSpPr txBox="1"/>
          <p:nvPr/>
        </p:nvSpPr>
        <p:spPr>
          <a:xfrm>
            <a:off x="1464993" y="3587181"/>
            <a:ext cx="1872629" cy="769441"/>
          </a:xfrm>
          <a:prstGeom prst="rect">
            <a:avLst/>
          </a:prstGeom>
          <a:noFill/>
        </p:spPr>
        <p:txBody>
          <a:bodyPr wrap="none" rtlCol="0">
            <a:spAutoFit/>
          </a:bodyPr>
          <a:lstStyle/>
          <a:p>
            <a:pPr algn="ctr"/>
            <a:r>
              <a:rPr lang="en-US" sz="2800" dirty="0">
                <a:solidFill>
                  <a:schemeClr val="bg1"/>
                </a:solidFill>
                <a:latin typeface="+mj-lt"/>
              </a:rPr>
              <a:t>T5</a:t>
            </a:r>
          </a:p>
          <a:p>
            <a:pPr algn="ctr"/>
            <a:r>
              <a:rPr lang="en-US" sz="1600" dirty="0">
                <a:solidFill>
                  <a:schemeClr val="bg1"/>
                </a:solidFill>
              </a:rPr>
              <a:t>(encoder-decoder)</a:t>
            </a:r>
            <a:endParaRPr lang="es-ES" sz="1600" dirty="0">
              <a:solidFill>
                <a:schemeClr val="bg1"/>
              </a:solidFill>
            </a:endParaRPr>
          </a:p>
        </p:txBody>
      </p:sp>
      <p:sp>
        <p:nvSpPr>
          <p:cNvPr id="8" name="CuadroTexto 7">
            <a:extLst>
              <a:ext uri="{FF2B5EF4-FFF2-40B4-BE49-F238E27FC236}">
                <a16:creationId xmlns:a16="http://schemas.microsoft.com/office/drawing/2014/main" id="{6444676E-ABE3-ED8A-7254-82570CB29D69}"/>
              </a:ext>
            </a:extLst>
          </p:cNvPr>
          <p:cNvSpPr txBox="1"/>
          <p:nvPr/>
        </p:nvSpPr>
        <p:spPr>
          <a:xfrm>
            <a:off x="1558548" y="2090112"/>
            <a:ext cx="1681871" cy="769441"/>
          </a:xfrm>
          <a:prstGeom prst="rect">
            <a:avLst/>
          </a:prstGeom>
          <a:noFill/>
        </p:spPr>
        <p:txBody>
          <a:bodyPr wrap="none" rtlCol="0">
            <a:spAutoFit/>
          </a:bodyPr>
          <a:lstStyle/>
          <a:p>
            <a:r>
              <a:rPr lang="en-US" sz="2800" dirty="0" err="1">
                <a:solidFill>
                  <a:schemeClr val="bg1"/>
                </a:solidFill>
                <a:latin typeface="+mj-lt"/>
              </a:rPr>
              <a:t>RoBERTa</a:t>
            </a:r>
            <a:endParaRPr lang="en-US" sz="2800" dirty="0">
              <a:solidFill>
                <a:schemeClr val="bg1"/>
              </a:solidFill>
              <a:latin typeface="+mj-lt"/>
            </a:endParaRPr>
          </a:p>
          <a:p>
            <a:pPr algn="ctr"/>
            <a:r>
              <a:rPr lang="en-US" sz="1600" dirty="0">
                <a:solidFill>
                  <a:schemeClr val="bg1"/>
                </a:solidFill>
                <a:latin typeface="+mj-lt"/>
              </a:rPr>
              <a:t>(encoder-only)</a:t>
            </a:r>
            <a:endParaRPr lang="es-ES" sz="1600" dirty="0">
              <a:solidFill>
                <a:schemeClr val="bg1"/>
              </a:solidFill>
              <a:latin typeface="+mj-lt"/>
            </a:endParaRPr>
          </a:p>
        </p:txBody>
      </p:sp>
      <p:sp>
        <p:nvSpPr>
          <p:cNvPr id="10" name="CuadroTexto 9">
            <a:extLst>
              <a:ext uri="{FF2B5EF4-FFF2-40B4-BE49-F238E27FC236}">
                <a16:creationId xmlns:a16="http://schemas.microsoft.com/office/drawing/2014/main" id="{4A5DB2F0-D3C4-8471-A589-2E8D8F7B146C}"/>
              </a:ext>
            </a:extLst>
          </p:cNvPr>
          <p:cNvSpPr txBox="1"/>
          <p:nvPr/>
        </p:nvSpPr>
        <p:spPr>
          <a:xfrm>
            <a:off x="4383870" y="5545262"/>
            <a:ext cx="1452642" cy="400110"/>
          </a:xfrm>
          <a:prstGeom prst="rect">
            <a:avLst/>
          </a:prstGeom>
          <a:noFill/>
        </p:spPr>
        <p:txBody>
          <a:bodyPr wrap="none" rtlCol="0">
            <a:spAutoFit/>
          </a:bodyPr>
          <a:lstStyle/>
          <a:p>
            <a:r>
              <a:rPr lang="en-US" sz="2000" dirty="0">
                <a:solidFill>
                  <a:schemeClr val="bg1"/>
                </a:solidFill>
                <a:latin typeface="+mj-lt"/>
              </a:rPr>
              <a:t>Base Phi-3</a:t>
            </a:r>
            <a:endParaRPr lang="es-ES" sz="2000" dirty="0">
              <a:solidFill>
                <a:schemeClr val="bg1"/>
              </a:solidFill>
              <a:latin typeface="+mj-lt"/>
            </a:endParaRPr>
          </a:p>
        </p:txBody>
      </p:sp>
      <p:sp>
        <p:nvSpPr>
          <p:cNvPr id="11" name="CuadroTexto 10">
            <a:extLst>
              <a:ext uri="{FF2B5EF4-FFF2-40B4-BE49-F238E27FC236}">
                <a16:creationId xmlns:a16="http://schemas.microsoft.com/office/drawing/2014/main" id="{6E2D807F-4781-6F7C-0E30-FE0D2DB42A23}"/>
              </a:ext>
            </a:extLst>
          </p:cNvPr>
          <p:cNvSpPr txBox="1"/>
          <p:nvPr/>
        </p:nvSpPr>
        <p:spPr>
          <a:xfrm>
            <a:off x="1822243" y="1386870"/>
            <a:ext cx="1154483" cy="400110"/>
          </a:xfrm>
          <a:prstGeom prst="rect">
            <a:avLst/>
          </a:prstGeom>
          <a:noFill/>
        </p:spPr>
        <p:txBody>
          <a:bodyPr wrap="none" rtlCol="0">
            <a:spAutoFit/>
          </a:bodyPr>
          <a:lstStyle/>
          <a:p>
            <a:r>
              <a:rPr lang="en-US" sz="2000" dirty="0">
                <a:solidFill>
                  <a:schemeClr val="accent1">
                    <a:lumMod val="75000"/>
                  </a:schemeClr>
                </a:solidFill>
                <a:latin typeface="+mj-lt"/>
              </a:rPr>
              <a:t>Families</a:t>
            </a:r>
            <a:endParaRPr lang="es-ES" sz="2000" dirty="0">
              <a:solidFill>
                <a:schemeClr val="accent1">
                  <a:lumMod val="75000"/>
                </a:schemeClr>
              </a:solidFill>
              <a:latin typeface="+mj-lt"/>
            </a:endParaRPr>
          </a:p>
        </p:txBody>
      </p:sp>
      <p:sp>
        <p:nvSpPr>
          <p:cNvPr id="12" name="CuadroTexto 11">
            <a:extLst>
              <a:ext uri="{FF2B5EF4-FFF2-40B4-BE49-F238E27FC236}">
                <a16:creationId xmlns:a16="http://schemas.microsoft.com/office/drawing/2014/main" id="{BC6A6F0F-F0FC-5D06-1ACD-036E92FA8583}"/>
              </a:ext>
            </a:extLst>
          </p:cNvPr>
          <p:cNvSpPr txBox="1"/>
          <p:nvPr/>
        </p:nvSpPr>
        <p:spPr>
          <a:xfrm>
            <a:off x="4264943" y="1386870"/>
            <a:ext cx="1665841" cy="400110"/>
          </a:xfrm>
          <a:prstGeom prst="rect">
            <a:avLst/>
          </a:prstGeom>
          <a:noFill/>
        </p:spPr>
        <p:txBody>
          <a:bodyPr wrap="none" rtlCol="0">
            <a:spAutoFit/>
          </a:bodyPr>
          <a:lstStyle/>
          <a:p>
            <a:r>
              <a:rPr lang="en-US" sz="2000" dirty="0">
                <a:solidFill>
                  <a:schemeClr val="accent1">
                    <a:lumMod val="75000"/>
                  </a:schemeClr>
                </a:solidFill>
                <a:latin typeface="+mj-lt"/>
              </a:rPr>
              <a:t>Base models</a:t>
            </a:r>
            <a:endParaRPr lang="es-ES" sz="2000" dirty="0">
              <a:solidFill>
                <a:schemeClr val="accent1">
                  <a:lumMod val="75000"/>
                </a:schemeClr>
              </a:solidFill>
              <a:latin typeface="+mj-lt"/>
            </a:endParaRPr>
          </a:p>
        </p:txBody>
      </p:sp>
      <p:sp>
        <p:nvSpPr>
          <p:cNvPr id="13" name="CuadroTexto 12">
            <a:extLst>
              <a:ext uri="{FF2B5EF4-FFF2-40B4-BE49-F238E27FC236}">
                <a16:creationId xmlns:a16="http://schemas.microsoft.com/office/drawing/2014/main" id="{F1D75E26-0B3B-7E90-2AC5-F0FC00319CF2}"/>
              </a:ext>
            </a:extLst>
          </p:cNvPr>
          <p:cNvSpPr txBox="1"/>
          <p:nvPr/>
        </p:nvSpPr>
        <p:spPr>
          <a:xfrm>
            <a:off x="8444663" y="1395066"/>
            <a:ext cx="2242922" cy="400110"/>
          </a:xfrm>
          <a:prstGeom prst="rect">
            <a:avLst/>
          </a:prstGeom>
          <a:noFill/>
        </p:spPr>
        <p:txBody>
          <a:bodyPr wrap="none" rtlCol="0">
            <a:spAutoFit/>
          </a:bodyPr>
          <a:lstStyle/>
          <a:p>
            <a:r>
              <a:rPr lang="en-US" sz="2000" dirty="0">
                <a:solidFill>
                  <a:schemeClr val="accent1">
                    <a:lumMod val="75000"/>
                  </a:schemeClr>
                </a:solidFill>
                <a:latin typeface="+mj-lt"/>
              </a:rPr>
              <a:t>Finetuned models</a:t>
            </a:r>
            <a:endParaRPr lang="es-ES" sz="2000" dirty="0">
              <a:solidFill>
                <a:schemeClr val="accent1">
                  <a:lumMod val="75000"/>
                </a:schemeClr>
              </a:solidFill>
              <a:latin typeface="+mj-lt"/>
            </a:endParaRPr>
          </a:p>
        </p:txBody>
      </p:sp>
      <p:sp>
        <p:nvSpPr>
          <p:cNvPr id="14" name="CuadroTexto 13">
            <a:extLst>
              <a:ext uri="{FF2B5EF4-FFF2-40B4-BE49-F238E27FC236}">
                <a16:creationId xmlns:a16="http://schemas.microsoft.com/office/drawing/2014/main" id="{C9036403-C928-F81C-AE41-1660D86279F2}"/>
              </a:ext>
            </a:extLst>
          </p:cNvPr>
          <p:cNvSpPr txBox="1"/>
          <p:nvPr/>
        </p:nvSpPr>
        <p:spPr>
          <a:xfrm>
            <a:off x="8646963" y="5057077"/>
            <a:ext cx="2029723" cy="400110"/>
          </a:xfrm>
          <a:prstGeom prst="rect">
            <a:avLst/>
          </a:prstGeom>
          <a:noFill/>
        </p:spPr>
        <p:txBody>
          <a:bodyPr wrap="none" rtlCol="0">
            <a:spAutoFit/>
          </a:bodyPr>
          <a:lstStyle/>
          <a:p>
            <a:r>
              <a:rPr lang="en-US" sz="2000" dirty="0">
                <a:solidFill>
                  <a:schemeClr val="bg1"/>
                </a:solidFill>
                <a:latin typeface="+mj-lt"/>
              </a:rPr>
              <a:t>Finetuned Phi-2</a:t>
            </a:r>
            <a:endParaRPr lang="es-ES" sz="2000" dirty="0">
              <a:solidFill>
                <a:schemeClr val="bg1"/>
              </a:solidFill>
              <a:latin typeface="+mj-lt"/>
            </a:endParaRPr>
          </a:p>
        </p:txBody>
      </p:sp>
      <p:sp>
        <p:nvSpPr>
          <p:cNvPr id="15" name="CuadroTexto 14">
            <a:extLst>
              <a:ext uri="{FF2B5EF4-FFF2-40B4-BE49-F238E27FC236}">
                <a16:creationId xmlns:a16="http://schemas.microsoft.com/office/drawing/2014/main" id="{73AEF2E4-FB23-6936-5C41-838873EA70B8}"/>
              </a:ext>
            </a:extLst>
          </p:cNvPr>
          <p:cNvSpPr txBox="1"/>
          <p:nvPr/>
        </p:nvSpPr>
        <p:spPr>
          <a:xfrm>
            <a:off x="8646963" y="5545262"/>
            <a:ext cx="2029723" cy="400110"/>
          </a:xfrm>
          <a:prstGeom prst="rect">
            <a:avLst/>
          </a:prstGeom>
          <a:noFill/>
        </p:spPr>
        <p:txBody>
          <a:bodyPr wrap="none" rtlCol="0">
            <a:spAutoFit/>
          </a:bodyPr>
          <a:lstStyle/>
          <a:p>
            <a:r>
              <a:rPr lang="en-US" sz="2000" dirty="0">
                <a:solidFill>
                  <a:schemeClr val="bg1"/>
                </a:solidFill>
                <a:latin typeface="+mj-lt"/>
              </a:rPr>
              <a:t>Finetuned Phi-3</a:t>
            </a:r>
            <a:endParaRPr lang="es-ES" sz="2000" dirty="0">
              <a:solidFill>
                <a:schemeClr val="bg1"/>
              </a:solidFill>
              <a:latin typeface="+mj-lt"/>
            </a:endParaRPr>
          </a:p>
        </p:txBody>
      </p:sp>
      <p:sp>
        <p:nvSpPr>
          <p:cNvPr id="16" name="CuadroTexto 15">
            <a:extLst>
              <a:ext uri="{FF2B5EF4-FFF2-40B4-BE49-F238E27FC236}">
                <a16:creationId xmlns:a16="http://schemas.microsoft.com/office/drawing/2014/main" id="{A3BE5A55-3B65-76E9-B28F-90A2E857D7B0}"/>
              </a:ext>
            </a:extLst>
          </p:cNvPr>
          <p:cNvSpPr txBox="1"/>
          <p:nvPr/>
        </p:nvSpPr>
        <p:spPr>
          <a:xfrm>
            <a:off x="4120176" y="1979246"/>
            <a:ext cx="1890261" cy="400110"/>
          </a:xfrm>
          <a:prstGeom prst="rect">
            <a:avLst/>
          </a:prstGeom>
          <a:noFill/>
        </p:spPr>
        <p:txBody>
          <a:bodyPr wrap="none" rtlCol="0">
            <a:spAutoFit/>
          </a:bodyPr>
          <a:lstStyle/>
          <a:p>
            <a:r>
              <a:rPr lang="en-US" sz="2000" dirty="0">
                <a:solidFill>
                  <a:schemeClr val="bg1"/>
                </a:solidFill>
                <a:latin typeface="+mj-lt"/>
              </a:rPr>
              <a:t>Base </a:t>
            </a:r>
            <a:r>
              <a:rPr lang="en-US" sz="2000" dirty="0" err="1">
                <a:solidFill>
                  <a:schemeClr val="bg1"/>
                </a:solidFill>
                <a:latin typeface="+mj-lt"/>
              </a:rPr>
              <a:t>RoBERTa</a:t>
            </a:r>
            <a:endParaRPr lang="es-ES" sz="2000" dirty="0">
              <a:solidFill>
                <a:schemeClr val="bg1"/>
              </a:solidFill>
              <a:latin typeface="+mj-lt"/>
            </a:endParaRPr>
          </a:p>
        </p:txBody>
      </p:sp>
      <p:sp>
        <p:nvSpPr>
          <p:cNvPr id="18" name="CuadroTexto 17">
            <a:extLst>
              <a:ext uri="{FF2B5EF4-FFF2-40B4-BE49-F238E27FC236}">
                <a16:creationId xmlns:a16="http://schemas.microsoft.com/office/drawing/2014/main" id="{0F97B2DD-93D8-F32C-338B-63AEDEF669EF}"/>
              </a:ext>
            </a:extLst>
          </p:cNvPr>
          <p:cNvSpPr txBox="1"/>
          <p:nvPr/>
        </p:nvSpPr>
        <p:spPr>
          <a:xfrm>
            <a:off x="3852475" y="2473745"/>
            <a:ext cx="2425664" cy="400110"/>
          </a:xfrm>
          <a:prstGeom prst="rect">
            <a:avLst/>
          </a:prstGeom>
          <a:noFill/>
        </p:spPr>
        <p:txBody>
          <a:bodyPr wrap="none" rtlCol="0">
            <a:spAutoFit/>
          </a:bodyPr>
          <a:lstStyle/>
          <a:p>
            <a:r>
              <a:rPr lang="en-US" sz="2000" dirty="0">
                <a:solidFill>
                  <a:schemeClr val="bg1"/>
                </a:solidFill>
                <a:latin typeface="+mj-lt"/>
              </a:rPr>
              <a:t>VMware’s </a:t>
            </a:r>
            <a:r>
              <a:rPr lang="en-US" sz="2000" dirty="0" err="1">
                <a:solidFill>
                  <a:schemeClr val="bg1"/>
                </a:solidFill>
                <a:latin typeface="+mj-lt"/>
              </a:rPr>
              <a:t>RoBERTa</a:t>
            </a:r>
            <a:endParaRPr lang="es-ES" sz="2000" dirty="0">
              <a:solidFill>
                <a:schemeClr val="bg1"/>
              </a:solidFill>
              <a:latin typeface="+mj-lt"/>
            </a:endParaRPr>
          </a:p>
        </p:txBody>
      </p:sp>
      <p:sp>
        <p:nvSpPr>
          <p:cNvPr id="19" name="CuadroTexto 18">
            <a:extLst>
              <a:ext uri="{FF2B5EF4-FFF2-40B4-BE49-F238E27FC236}">
                <a16:creationId xmlns:a16="http://schemas.microsoft.com/office/drawing/2014/main" id="{36078083-26FE-8370-57D8-3D2242104F0F}"/>
              </a:ext>
            </a:extLst>
          </p:cNvPr>
          <p:cNvSpPr txBox="1"/>
          <p:nvPr/>
        </p:nvSpPr>
        <p:spPr>
          <a:xfrm>
            <a:off x="8417412" y="2036591"/>
            <a:ext cx="2467342" cy="400110"/>
          </a:xfrm>
          <a:prstGeom prst="rect">
            <a:avLst/>
          </a:prstGeom>
          <a:noFill/>
        </p:spPr>
        <p:txBody>
          <a:bodyPr wrap="none" rtlCol="0">
            <a:spAutoFit/>
          </a:bodyPr>
          <a:lstStyle/>
          <a:p>
            <a:r>
              <a:rPr lang="en-US" sz="2000" dirty="0">
                <a:solidFill>
                  <a:schemeClr val="bg1"/>
                </a:solidFill>
                <a:latin typeface="+mj-lt"/>
              </a:rPr>
              <a:t>Finetuned </a:t>
            </a:r>
            <a:r>
              <a:rPr lang="en-US" sz="2000" dirty="0" err="1">
                <a:solidFill>
                  <a:schemeClr val="bg1"/>
                </a:solidFill>
                <a:latin typeface="+mj-lt"/>
              </a:rPr>
              <a:t>RoBERTa</a:t>
            </a:r>
            <a:endParaRPr lang="es-ES" sz="2000" dirty="0">
              <a:solidFill>
                <a:schemeClr val="bg1"/>
              </a:solidFill>
              <a:latin typeface="+mj-lt"/>
            </a:endParaRPr>
          </a:p>
        </p:txBody>
      </p:sp>
      <p:sp>
        <p:nvSpPr>
          <p:cNvPr id="20" name="CuadroTexto 19">
            <a:extLst>
              <a:ext uri="{FF2B5EF4-FFF2-40B4-BE49-F238E27FC236}">
                <a16:creationId xmlns:a16="http://schemas.microsoft.com/office/drawing/2014/main" id="{40884317-563B-2173-6415-72F4037037E5}"/>
              </a:ext>
            </a:extLst>
          </p:cNvPr>
          <p:cNvSpPr txBox="1"/>
          <p:nvPr/>
        </p:nvSpPr>
        <p:spPr>
          <a:xfrm>
            <a:off x="5027636" y="2832282"/>
            <a:ext cx="1617751" cy="307777"/>
          </a:xfrm>
          <a:prstGeom prst="rect">
            <a:avLst/>
          </a:prstGeom>
          <a:noFill/>
        </p:spPr>
        <p:txBody>
          <a:bodyPr wrap="none" rtlCol="0">
            <a:spAutoFit/>
          </a:bodyPr>
          <a:lstStyle/>
          <a:p>
            <a:r>
              <a:rPr lang="en-US" dirty="0">
                <a:solidFill>
                  <a:schemeClr val="accent1">
                    <a:lumMod val="75000"/>
                  </a:schemeClr>
                </a:solidFill>
                <a:latin typeface="+mn-lt"/>
              </a:rPr>
              <a:t>Reference model!</a:t>
            </a:r>
            <a:endParaRPr lang="es-ES" dirty="0">
              <a:solidFill>
                <a:schemeClr val="accent1">
                  <a:lumMod val="75000"/>
                </a:schemeClr>
              </a:solidFill>
              <a:latin typeface="+mn-lt"/>
            </a:endParaRPr>
          </a:p>
        </p:txBody>
      </p:sp>
      <p:cxnSp>
        <p:nvCxnSpPr>
          <p:cNvPr id="21" name="Conector recto de flecha 20">
            <a:extLst>
              <a:ext uri="{FF2B5EF4-FFF2-40B4-BE49-F238E27FC236}">
                <a16:creationId xmlns:a16="http://schemas.microsoft.com/office/drawing/2014/main" id="{06794610-F881-7E3F-213E-3AD469BB4A64}"/>
              </a:ext>
            </a:extLst>
          </p:cNvPr>
          <p:cNvCxnSpPr>
            <a:cxnSpLocks/>
            <a:stCxn id="20" idx="1"/>
          </p:cNvCxnSpPr>
          <p:nvPr/>
        </p:nvCxnSpPr>
        <p:spPr>
          <a:xfrm flipH="1" flipV="1">
            <a:off x="4741358" y="2883899"/>
            <a:ext cx="286278" cy="102272"/>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2F162699-EC69-E306-13B9-C858BBA9150D}"/>
              </a:ext>
            </a:extLst>
          </p:cNvPr>
          <p:cNvSpPr txBox="1"/>
          <p:nvPr/>
        </p:nvSpPr>
        <p:spPr>
          <a:xfrm>
            <a:off x="7820548" y="2443151"/>
            <a:ext cx="3663182" cy="400110"/>
          </a:xfrm>
          <a:prstGeom prst="rect">
            <a:avLst/>
          </a:prstGeom>
          <a:noFill/>
        </p:spPr>
        <p:txBody>
          <a:bodyPr wrap="none" rtlCol="0">
            <a:spAutoFit/>
          </a:bodyPr>
          <a:lstStyle/>
          <a:p>
            <a:r>
              <a:rPr lang="en-US" sz="2000" dirty="0">
                <a:solidFill>
                  <a:schemeClr val="bg1"/>
                </a:solidFill>
                <a:latin typeface="+mj-lt"/>
              </a:rPr>
              <a:t>Finetuned reference </a:t>
            </a:r>
            <a:r>
              <a:rPr lang="en-US" sz="2000" dirty="0" err="1">
                <a:solidFill>
                  <a:schemeClr val="bg1"/>
                </a:solidFill>
                <a:latin typeface="+mj-lt"/>
              </a:rPr>
              <a:t>RoBERTa</a:t>
            </a:r>
            <a:endParaRPr lang="es-ES" sz="2000" dirty="0">
              <a:solidFill>
                <a:schemeClr val="bg1"/>
              </a:solidFill>
              <a:latin typeface="+mj-lt"/>
            </a:endParaRPr>
          </a:p>
        </p:txBody>
      </p:sp>
      <p:sp>
        <p:nvSpPr>
          <p:cNvPr id="27" name="CuadroTexto 26">
            <a:extLst>
              <a:ext uri="{FF2B5EF4-FFF2-40B4-BE49-F238E27FC236}">
                <a16:creationId xmlns:a16="http://schemas.microsoft.com/office/drawing/2014/main" id="{4193CCC0-0935-0C74-873B-3B2EC1CC6221}"/>
              </a:ext>
            </a:extLst>
          </p:cNvPr>
          <p:cNvSpPr txBox="1"/>
          <p:nvPr/>
        </p:nvSpPr>
        <p:spPr>
          <a:xfrm>
            <a:off x="4522529" y="3253531"/>
            <a:ext cx="1085554" cy="400110"/>
          </a:xfrm>
          <a:prstGeom prst="rect">
            <a:avLst/>
          </a:prstGeom>
          <a:noFill/>
        </p:spPr>
        <p:txBody>
          <a:bodyPr wrap="none" rtlCol="0">
            <a:spAutoFit/>
          </a:bodyPr>
          <a:lstStyle/>
          <a:p>
            <a:r>
              <a:rPr lang="en-US" sz="2000" dirty="0">
                <a:solidFill>
                  <a:schemeClr val="bg1"/>
                </a:solidFill>
                <a:latin typeface="+mj-lt"/>
              </a:rPr>
              <a:t>T5 Base</a:t>
            </a:r>
            <a:endParaRPr lang="es-ES" sz="2000" dirty="0">
              <a:solidFill>
                <a:schemeClr val="bg1"/>
              </a:solidFill>
              <a:latin typeface="+mj-lt"/>
            </a:endParaRPr>
          </a:p>
        </p:txBody>
      </p:sp>
      <p:sp>
        <p:nvSpPr>
          <p:cNvPr id="28" name="CuadroTexto 27">
            <a:extLst>
              <a:ext uri="{FF2B5EF4-FFF2-40B4-BE49-F238E27FC236}">
                <a16:creationId xmlns:a16="http://schemas.microsoft.com/office/drawing/2014/main" id="{06D39192-DA62-F134-B96E-31294E8A40A7}"/>
              </a:ext>
            </a:extLst>
          </p:cNvPr>
          <p:cNvSpPr txBox="1"/>
          <p:nvPr/>
        </p:nvSpPr>
        <p:spPr>
          <a:xfrm>
            <a:off x="4501387" y="3591102"/>
            <a:ext cx="1192955" cy="400110"/>
          </a:xfrm>
          <a:prstGeom prst="rect">
            <a:avLst/>
          </a:prstGeom>
          <a:noFill/>
        </p:spPr>
        <p:txBody>
          <a:bodyPr wrap="none" rtlCol="0">
            <a:spAutoFit/>
          </a:bodyPr>
          <a:lstStyle/>
          <a:p>
            <a:r>
              <a:rPr lang="en-US" sz="2000" dirty="0">
                <a:solidFill>
                  <a:schemeClr val="bg1"/>
                </a:solidFill>
                <a:latin typeface="+mj-lt"/>
              </a:rPr>
              <a:t>T5 Small</a:t>
            </a:r>
            <a:endParaRPr lang="es-ES" sz="2000" dirty="0">
              <a:solidFill>
                <a:schemeClr val="bg1"/>
              </a:solidFill>
              <a:latin typeface="+mj-lt"/>
            </a:endParaRPr>
          </a:p>
        </p:txBody>
      </p:sp>
      <p:sp>
        <p:nvSpPr>
          <p:cNvPr id="29" name="CuadroTexto 28">
            <a:extLst>
              <a:ext uri="{FF2B5EF4-FFF2-40B4-BE49-F238E27FC236}">
                <a16:creationId xmlns:a16="http://schemas.microsoft.com/office/drawing/2014/main" id="{25A80261-4F0B-433A-0D49-704E06F069AE}"/>
              </a:ext>
            </a:extLst>
          </p:cNvPr>
          <p:cNvSpPr txBox="1"/>
          <p:nvPr/>
        </p:nvSpPr>
        <p:spPr>
          <a:xfrm>
            <a:off x="4169565" y="3910234"/>
            <a:ext cx="1856598" cy="400110"/>
          </a:xfrm>
          <a:prstGeom prst="rect">
            <a:avLst/>
          </a:prstGeom>
          <a:noFill/>
        </p:spPr>
        <p:txBody>
          <a:bodyPr wrap="none" rtlCol="0">
            <a:spAutoFit/>
          </a:bodyPr>
          <a:lstStyle/>
          <a:p>
            <a:r>
              <a:rPr lang="en-US" sz="2000" dirty="0">
                <a:solidFill>
                  <a:schemeClr val="bg1"/>
                </a:solidFill>
                <a:latin typeface="+mj-lt"/>
              </a:rPr>
              <a:t>FLAN-T5 Base</a:t>
            </a:r>
            <a:endParaRPr lang="es-ES" sz="2000" dirty="0">
              <a:solidFill>
                <a:schemeClr val="bg1"/>
              </a:solidFill>
              <a:latin typeface="+mj-lt"/>
            </a:endParaRPr>
          </a:p>
        </p:txBody>
      </p:sp>
      <p:sp>
        <p:nvSpPr>
          <p:cNvPr id="30" name="CuadroTexto 29">
            <a:extLst>
              <a:ext uri="{FF2B5EF4-FFF2-40B4-BE49-F238E27FC236}">
                <a16:creationId xmlns:a16="http://schemas.microsoft.com/office/drawing/2014/main" id="{8FABDCD9-4992-C6F1-ECBE-A5914EC602F2}"/>
              </a:ext>
            </a:extLst>
          </p:cNvPr>
          <p:cNvSpPr txBox="1"/>
          <p:nvPr/>
        </p:nvSpPr>
        <p:spPr>
          <a:xfrm>
            <a:off x="4169565" y="4229366"/>
            <a:ext cx="1963999" cy="400110"/>
          </a:xfrm>
          <a:prstGeom prst="rect">
            <a:avLst/>
          </a:prstGeom>
          <a:noFill/>
        </p:spPr>
        <p:txBody>
          <a:bodyPr wrap="none" rtlCol="0">
            <a:spAutoFit/>
          </a:bodyPr>
          <a:lstStyle/>
          <a:p>
            <a:r>
              <a:rPr lang="en-US" sz="2000" dirty="0">
                <a:solidFill>
                  <a:schemeClr val="bg1"/>
                </a:solidFill>
                <a:latin typeface="+mj-lt"/>
              </a:rPr>
              <a:t>FLAN-T5 Small</a:t>
            </a:r>
            <a:endParaRPr lang="es-ES" sz="2000" dirty="0">
              <a:solidFill>
                <a:schemeClr val="bg1"/>
              </a:solidFill>
              <a:latin typeface="+mj-lt"/>
            </a:endParaRPr>
          </a:p>
        </p:txBody>
      </p:sp>
      <p:cxnSp>
        <p:nvCxnSpPr>
          <p:cNvPr id="39" name="Conector recto de flecha 38">
            <a:extLst>
              <a:ext uri="{FF2B5EF4-FFF2-40B4-BE49-F238E27FC236}">
                <a16:creationId xmlns:a16="http://schemas.microsoft.com/office/drawing/2014/main" id="{98DAEE50-99D3-4B78-863C-57BB081B2683}"/>
              </a:ext>
            </a:extLst>
          </p:cNvPr>
          <p:cNvCxnSpPr>
            <a:cxnSpLocks/>
          </p:cNvCxnSpPr>
          <p:nvPr/>
        </p:nvCxnSpPr>
        <p:spPr>
          <a:xfrm flipV="1">
            <a:off x="6645387" y="2188902"/>
            <a:ext cx="936513" cy="7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4E195C15-4138-476B-6758-9DB1CDB5F3B8}"/>
              </a:ext>
            </a:extLst>
          </p:cNvPr>
          <p:cNvCxnSpPr>
            <a:cxnSpLocks/>
          </p:cNvCxnSpPr>
          <p:nvPr/>
        </p:nvCxnSpPr>
        <p:spPr>
          <a:xfrm>
            <a:off x="1935191" y="3146393"/>
            <a:ext cx="9044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432EA52F-4FE0-C0CC-D7BC-E7B76F969B6D}"/>
              </a:ext>
            </a:extLst>
          </p:cNvPr>
          <p:cNvCxnSpPr>
            <a:cxnSpLocks/>
          </p:cNvCxnSpPr>
          <p:nvPr/>
        </p:nvCxnSpPr>
        <p:spPr>
          <a:xfrm>
            <a:off x="1935191" y="4797409"/>
            <a:ext cx="9044166"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CuadroTexto 48">
            <a:extLst>
              <a:ext uri="{FF2B5EF4-FFF2-40B4-BE49-F238E27FC236}">
                <a16:creationId xmlns:a16="http://schemas.microsoft.com/office/drawing/2014/main" id="{14FF54A7-9885-12EB-2EF2-578CE2057248}"/>
              </a:ext>
            </a:extLst>
          </p:cNvPr>
          <p:cNvSpPr txBox="1"/>
          <p:nvPr/>
        </p:nvSpPr>
        <p:spPr>
          <a:xfrm>
            <a:off x="8417412" y="3226270"/>
            <a:ext cx="2297424" cy="400110"/>
          </a:xfrm>
          <a:prstGeom prst="rect">
            <a:avLst/>
          </a:prstGeom>
          <a:noFill/>
        </p:spPr>
        <p:txBody>
          <a:bodyPr wrap="none" rtlCol="0">
            <a:spAutoFit/>
          </a:bodyPr>
          <a:lstStyle/>
          <a:p>
            <a:r>
              <a:rPr lang="en-US" sz="2000" dirty="0">
                <a:solidFill>
                  <a:schemeClr val="bg1"/>
                </a:solidFill>
                <a:latin typeface="+mj-lt"/>
              </a:rPr>
              <a:t>Finetuned T5 Base</a:t>
            </a:r>
            <a:endParaRPr lang="es-ES" sz="2000" dirty="0">
              <a:solidFill>
                <a:schemeClr val="bg1"/>
              </a:solidFill>
              <a:latin typeface="+mj-lt"/>
            </a:endParaRPr>
          </a:p>
        </p:txBody>
      </p:sp>
      <p:sp>
        <p:nvSpPr>
          <p:cNvPr id="50" name="CuadroTexto 49">
            <a:extLst>
              <a:ext uri="{FF2B5EF4-FFF2-40B4-BE49-F238E27FC236}">
                <a16:creationId xmlns:a16="http://schemas.microsoft.com/office/drawing/2014/main" id="{C2FF3434-B4E3-89C5-F2F1-5E41EA32A837}"/>
              </a:ext>
            </a:extLst>
          </p:cNvPr>
          <p:cNvSpPr txBox="1"/>
          <p:nvPr/>
        </p:nvSpPr>
        <p:spPr>
          <a:xfrm>
            <a:off x="8396270" y="3563841"/>
            <a:ext cx="2473754" cy="400110"/>
          </a:xfrm>
          <a:prstGeom prst="rect">
            <a:avLst/>
          </a:prstGeom>
          <a:noFill/>
        </p:spPr>
        <p:txBody>
          <a:bodyPr wrap="none" rtlCol="0">
            <a:spAutoFit/>
          </a:bodyPr>
          <a:lstStyle/>
          <a:p>
            <a:r>
              <a:rPr lang="en-US" sz="2000" dirty="0">
                <a:solidFill>
                  <a:schemeClr val="bg1"/>
                </a:solidFill>
                <a:latin typeface="+mj-lt"/>
              </a:rPr>
              <a:t>Finetuned T5 Small</a:t>
            </a:r>
            <a:endParaRPr lang="es-ES" sz="2000" dirty="0">
              <a:solidFill>
                <a:schemeClr val="bg1"/>
              </a:solidFill>
              <a:latin typeface="+mj-lt"/>
            </a:endParaRPr>
          </a:p>
        </p:txBody>
      </p:sp>
      <p:sp>
        <p:nvSpPr>
          <p:cNvPr id="51" name="CuadroTexto 50">
            <a:extLst>
              <a:ext uri="{FF2B5EF4-FFF2-40B4-BE49-F238E27FC236}">
                <a16:creationId xmlns:a16="http://schemas.microsoft.com/office/drawing/2014/main" id="{1B6DA935-291E-89BF-A168-E830DB378601}"/>
              </a:ext>
            </a:extLst>
          </p:cNvPr>
          <p:cNvSpPr txBox="1"/>
          <p:nvPr/>
        </p:nvSpPr>
        <p:spPr>
          <a:xfrm>
            <a:off x="8064448" y="3882973"/>
            <a:ext cx="3068469" cy="400110"/>
          </a:xfrm>
          <a:prstGeom prst="rect">
            <a:avLst/>
          </a:prstGeom>
          <a:noFill/>
        </p:spPr>
        <p:txBody>
          <a:bodyPr wrap="none" rtlCol="0">
            <a:spAutoFit/>
          </a:bodyPr>
          <a:lstStyle/>
          <a:p>
            <a:r>
              <a:rPr lang="en-US" sz="2000" dirty="0">
                <a:solidFill>
                  <a:schemeClr val="bg1"/>
                </a:solidFill>
                <a:latin typeface="+mj-lt"/>
              </a:rPr>
              <a:t>Finetuned FLAN-T5 Base</a:t>
            </a:r>
            <a:endParaRPr lang="es-ES" sz="2000" dirty="0">
              <a:solidFill>
                <a:schemeClr val="bg1"/>
              </a:solidFill>
              <a:latin typeface="+mj-lt"/>
            </a:endParaRPr>
          </a:p>
        </p:txBody>
      </p:sp>
      <p:sp>
        <p:nvSpPr>
          <p:cNvPr id="52" name="CuadroTexto 51">
            <a:extLst>
              <a:ext uri="{FF2B5EF4-FFF2-40B4-BE49-F238E27FC236}">
                <a16:creationId xmlns:a16="http://schemas.microsoft.com/office/drawing/2014/main" id="{4128FFFD-99A9-2F83-AF69-9B245826E4B9}"/>
              </a:ext>
            </a:extLst>
          </p:cNvPr>
          <p:cNvSpPr txBox="1"/>
          <p:nvPr/>
        </p:nvSpPr>
        <p:spPr>
          <a:xfrm>
            <a:off x="8064448" y="4202105"/>
            <a:ext cx="3175869" cy="400110"/>
          </a:xfrm>
          <a:prstGeom prst="rect">
            <a:avLst/>
          </a:prstGeom>
          <a:noFill/>
        </p:spPr>
        <p:txBody>
          <a:bodyPr wrap="none" rtlCol="0">
            <a:spAutoFit/>
          </a:bodyPr>
          <a:lstStyle/>
          <a:p>
            <a:r>
              <a:rPr lang="en-US" sz="2000" dirty="0">
                <a:solidFill>
                  <a:schemeClr val="bg1"/>
                </a:solidFill>
                <a:latin typeface="+mj-lt"/>
              </a:rPr>
              <a:t>Finetuned FLAN-T5 Small</a:t>
            </a:r>
            <a:endParaRPr lang="es-ES" sz="2000" dirty="0">
              <a:solidFill>
                <a:schemeClr val="bg1"/>
              </a:solidFill>
              <a:latin typeface="+mj-lt"/>
            </a:endParaRPr>
          </a:p>
        </p:txBody>
      </p:sp>
      <p:cxnSp>
        <p:nvCxnSpPr>
          <p:cNvPr id="54" name="Conector recto de flecha 53">
            <a:extLst>
              <a:ext uri="{FF2B5EF4-FFF2-40B4-BE49-F238E27FC236}">
                <a16:creationId xmlns:a16="http://schemas.microsoft.com/office/drawing/2014/main" id="{39853962-5F7D-7532-C43F-DA599B9F991E}"/>
              </a:ext>
            </a:extLst>
          </p:cNvPr>
          <p:cNvCxnSpPr>
            <a:cxnSpLocks/>
          </p:cNvCxnSpPr>
          <p:nvPr/>
        </p:nvCxnSpPr>
        <p:spPr>
          <a:xfrm flipV="1">
            <a:off x="6645387" y="2663808"/>
            <a:ext cx="936513" cy="7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C1617F84-570D-E187-1164-8770A6D237E7}"/>
              </a:ext>
            </a:extLst>
          </p:cNvPr>
          <p:cNvCxnSpPr>
            <a:cxnSpLocks/>
          </p:cNvCxnSpPr>
          <p:nvPr/>
        </p:nvCxnSpPr>
        <p:spPr>
          <a:xfrm flipV="1">
            <a:off x="6645387" y="3415093"/>
            <a:ext cx="936513" cy="7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8F789D5-3839-7D10-5DA8-F64DF55DEE52}"/>
              </a:ext>
            </a:extLst>
          </p:cNvPr>
          <p:cNvCxnSpPr>
            <a:cxnSpLocks/>
          </p:cNvCxnSpPr>
          <p:nvPr/>
        </p:nvCxnSpPr>
        <p:spPr>
          <a:xfrm flipV="1">
            <a:off x="6645387" y="3756219"/>
            <a:ext cx="936513" cy="7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7119B66A-7AF6-78DF-91B8-C08CFD99FB20}"/>
              </a:ext>
            </a:extLst>
          </p:cNvPr>
          <p:cNvCxnSpPr>
            <a:cxnSpLocks/>
          </p:cNvCxnSpPr>
          <p:nvPr/>
        </p:nvCxnSpPr>
        <p:spPr>
          <a:xfrm flipV="1">
            <a:off x="6645387" y="4069516"/>
            <a:ext cx="936513" cy="7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a:extLst>
              <a:ext uri="{FF2B5EF4-FFF2-40B4-BE49-F238E27FC236}">
                <a16:creationId xmlns:a16="http://schemas.microsoft.com/office/drawing/2014/main" id="{2E00F9A7-1ABE-713C-D515-756EB223726C}"/>
              </a:ext>
            </a:extLst>
          </p:cNvPr>
          <p:cNvCxnSpPr>
            <a:cxnSpLocks/>
          </p:cNvCxnSpPr>
          <p:nvPr/>
        </p:nvCxnSpPr>
        <p:spPr>
          <a:xfrm flipV="1">
            <a:off x="6630749" y="4403909"/>
            <a:ext cx="936513" cy="7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B86AEFA1-2D14-2811-3388-9CD3CA653D20}"/>
              </a:ext>
            </a:extLst>
          </p:cNvPr>
          <p:cNvCxnSpPr>
            <a:cxnSpLocks/>
          </p:cNvCxnSpPr>
          <p:nvPr/>
        </p:nvCxnSpPr>
        <p:spPr>
          <a:xfrm flipV="1">
            <a:off x="6645387" y="5249455"/>
            <a:ext cx="936513" cy="7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C3EA80B7-DE06-E009-63FC-3352ABE549FB}"/>
              </a:ext>
            </a:extLst>
          </p:cNvPr>
          <p:cNvCxnSpPr>
            <a:cxnSpLocks/>
          </p:cNvCxnSpPr>
          <p:nvPr/>
        </p:nvCxnSpPr>
        <p:spPr>
          <a:xfrm flipV="1">
            <a:off x="6645387" y="5736489"/>
            <a:ext cx="936513" cy="7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3A9DF88E-4DC7-B2A3-1C31-090AC0E105C3}"/>
              </a:ext>
            </a:extLst>
          </p:cNvPr>
          <p:cNvSpPr txBox="1"/>
          <p:nvPr/>
        </p:nvSpPr>
        <p:spPr>
          <a:xfrm rot="5400000">
            <a:off x="10978480" y="3818012"/>
            <a:ext cx="1856598" cy="307777"/>
          </a:xfrm>
          <a:prstGeom prst="rect">
            <a:avLst/>
          </a:prstGeom>
          <a:noFill/>
        </p:spPr>
        <p:txBody>
          <a:bodyPr wrap="none" rtlCol="0">
            <a:spAutoFit/>
          </a:bodyPr>
          <a:lstStyle/>
          <a:p>
            <a:r>
              <a:rPr lang="en-US" dirty="0">
                <a:solidFill>
                  <a:schemeClr val="bg1"/>
                </a:solidFill>
                <a:latin typeface="+mj-lt"/>
              </a:rPr>
              <a:t>Similar training size!</a:t>
            </a:r>
            <a:endParaRPr lang="es-ES" dirty="0">
              <a:solidFill>
                <a:schemeClr val="bg1"/>
              </a:solidFill>
              <a:latin typeface="+mj-lt"/>
            </a:endParaRPr>
          </a:p>
        </p:txBody>
      </p:sp>
      <p:sp>
        <p:nvSpPr>
          <p:cNvPr id="5" name="Cerrar llave 4">
            <a:extLst>
              <a:ext uri="{FF2B5EF4-FFF2-40B4-BE49-F238E27FC236}">
                <a16:creationId xmlns:a16="http://schemas.microsoft.com/office/drawing/2014/main" id="{1DC91F54-A981-55C8-51B6-146A155ECB20}"/>
              </a:ext>
            </a:extLst>
          </p:cNvPr>
          <p:cNvSpPr/>
          <p:nvPr/>
        </p:nvSpPr>
        <p:spPr>
          <a:xfrm>
            <a:off x="11530140" y="3297393"/>
            <a:ext cx="154254" cy="612841"/>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
        <p:nvSpPr>
          <p:cNvPr id="17" name="Cerrar llave 16">
            <a:extLst>
              <a:ext uri="{FF2B5EF4-FFF2-40B4-BE49-F238E27FC236}">
                <a16:creationId xmlns:a16="http://schemas.microsoft.com/office/drawing/2014/main" id="{F7449E13-586A-3DBF-3A88-1176743B6A2D}"/>
              </a:ext>
            </a:extLst>
          </p:cNvPr>
          <p:cNvSpPr/>
          <p:nvPr/>
        </p:nvSpPr>
        <p:spPr>
          <a:xfrm>
            <a:off x="11538338" y="4016635"/>
            <a:ext cx="154254" cy="612841"/>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
        <p:nvSpPr>
          <p:cNvPr id="23" name="CuadroTexto 22">
            <a:extLst>
              <a:ext uri="{FF2B5EF4-FFF2-40B4-BE49-F238E27FC236}">
                <a16:creationId xmlns:a16="http://schemas.microsoft.com/office/drawing/2014/main" id="{A62B4646-E2FA-B4CA-255D-82BC2B7380B7}"/>
              </a:ext>
            </a:extLst>
          </p:cNvPr>
          <p:cNvSpPr txBox="1"/>
          <p:nvPr/>
        </p:nvSpPr>
        <p:spPr>
          <a:xfrm>
            <a:off x="6682063" y="5309010"/>
            <a:ext cx="833883" cy="369332"/>
          </a:xfrm>
          <a:prstGeom prst="rect">
            <a:avLst/>
          </a:prstGeom>
          <a:noFill/>
        </p:spPr>
        <p:txBody>
          <a:bodyPr wrap="none" rtlCol="0">
            <a:spAutoFit/>
          </a:bodyPr>
          <a:lstStyle/>
          <a:p>
            <a:r>
              <a:rPr lang="en-US" sz="1800" dirty="0">
                <a:solidFill>
                  <a:schemeClr val="accent1">
                    <a:lumMod val="75000"/>
                  </a:schemeClr>
                </a:solidFill>
                <a:latin typeface="+mn-lt"/>
              </a:rPr>
              <a:t>PEFT!!</a:t>
            </a:r>
            <a:endParaRPr lang="es-ES" sz="1800" dirty="0">
              <a:solidFill>
                <a:schemeClr val="accent1">
                  <a:lumMod val="75000"/>
                </a:schemeClr>
              </a:solidFill>
              <a:latin typeface="+mn-lt"/>
            </a:endParaRPr>
          </a:p>
        </p:txBody>
      </p:sp>
      <p:sp>
        <p:nvSpPr>
          <p:cNvPr id="9" name="CuadroTexto 8">
            <a:extLst>
              <a:ext uri="{FF2B5EF4-FFF2-40B4-BE49-F238E27FC236}">
                <a16:creationId xmlns:a16="http://schemas.microsoft.com/office/drawing/2014/main" id="{C1348A8A-43F6-726D-E76D-040684CF6EF3}"/>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19</a:t>
            </a:r>
            <a:endParaRPr lang="es-ES" dirty="0">
              <a:solidFill>
                <a:schemeClr val="bg1"/>
              </a:solidFill>
              <a:latin typeface="+mn-lt"/>
            </a:endParaRPr>
          </a:p>
        </p:txBody>
      </p:sp>
    </p:spTree>
    <p:extLst>
      <p:ext uri="{BB962C8B-B14F-4D97-AF65-F5344CB8AC3E}">
        <p14:creationId xmlns:p14="http://schemas.microsoft.com/office/powerpoint/2010/main" val="301227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up)">
                                      <p:cBhvr>
                                        <p:cTn id="13" dur="500"/>
                                        <p:tgtEl>
                                          <p:spTgt spid="2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up)">
                                      <p:cBhvr>
                                        <p:cTn id="22" dur="500"/>
                                        <p:tgtEl>
                                          <p:spTgt spid="55"/>
                                        </p:tgtEl>
                                      </p:cBhvr>
                                    </p:animEffect>
                                  </p:childTnLst>
                                </p:cTn>
                              </p:par>
                              <p:par>
                                <p:cTn id="23" presetID="22" presetClass="entr" presetSubtype="1"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up)">
                                      <p:cBhvr>
                                        <p:cTn id="25" dur="500"/>
                                        <p:tgtEl>
                                          <p:spTgt spid="56"/>
                                        </p:tgtEl>
                                      </p:cBhvr>
                                    </p:animEffect>
                                  </p:childTnLst>
                                </p:cTn>
                              </p:par>
                              <p:par>
                                <p:cTn id="26" presetID="22" presetClass="entr" presetSubtype="1"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up)">
                                      <p:cBhvr>
                                        <p:cTn id="28" dur="500"/>
                                        <p:tgtEl>
                                          <p:spTgt spid="57"/>
                                        </p:tgtEl>
                                      </p:cBhvr>
                                    </p:animEffect>
                                  </p:childTnLst>
                                </p:cTn>
                              </p:par>
                              <p:par>
                                <p:cTn id="29" presetID="22" presetClass="entr" presetSubtype="1"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up)">
                                      <p:cBhvr>
                                        <p:cTn id="31" dur="500"/>
                                        <p:tgtEl>
                                          <p:spTgt spid="58"/>
                                        </p:tgtEl>
                                      </p:cBhvr>
                                    </p:animEffect>
                                  </p:childTnLst>
                                </p:cTn>
                              </p:par>
                              <p:par>
                                <p:cTn id="32" presetID="22" presetClass="entr" presetSubtype="1"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up)">
                                      <p:cBhvr>
                                        <p:cTn id="34" dur="500"/>
                                        <p:tgtEl>
                                          <p:spTgt spid="4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up)">
                                      <p:cBhvr>
                                        <p:cTn id="37" dur="500"/>
                                        <p:tgtEl>
                                          <p:spTgt spid="49"/>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up)">
                                      <p:cBhvr>
                                        <p:cTn id="40" dur="500"/>
                                        <p:tgtEl>
                                          <p:spTgt spid="50"/>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up)">
                                      <p:cBhvr>
                                        <p:cTn id="43" dur="500"/>
                                        <p:tgtEl>
                                          <p:spTgt spid="51"/>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up)">
                                      <p:cBhvr>
                                        <p:cTn id="46" dur="500"/>
                                        <p:tgtEl>
                                          <p:spTgt spid="52"/>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up)">
                                      <p:cBhvr>
                                        <p:cTn id="52" dur="500"/>
                                        <p:tgtEl>
                                          <p:spTgt spid="5"/>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up)">
                                      <p:cBhvr>
                                        <p:cTn id="55" dur="5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500"/>
                                        <p:tgtEl>
                                          <p:spTgt spid="6"/>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up)">
                                      <p:cBhvr>
                                        <p:cTn id="66" dur="500"/>
                                        <p:tgtEl>
                                          <p:spTgt spid="4"/>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par>
                                <p:cTn id="70" presetID="22" presetClass="entr" presetSubtype="1"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up)">
                                      <p:cBhvr>
                                        <p:cTn id="72" dur="500"/>
                                        <p:tgtEl>
                                          <p:spTgt spid="59"/>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up)">
                                      <p:cBhvr>
                                        <p:cTn id="75" dur="500"/>
                                        <p:tgtEl>
                                          <p:spTgt spid="23"/>
                                        </p:tgtEl>
                                      </p:cBhvr>
                                    </p:animEffect>
                                  </p:childTnLst>
                                </p:cTn>
                              </p:par>
                              <p:par>
                                <p:cTn id="76" presetID="22" presetClass="entr" presetSubtype="1"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wipe(up)">
                                      <p:cBhvr>
                                        <p:cTn id="78" dur="500"/>
                                        <p:tgtEl>
                                          <p:spTgt spid="6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up)">
                                      <p:cBhvr>
                                        <p:cTn id="81" dur="500"/>
                                        <p:tgtEl>
                                          <p:spTgt spid="14"/>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up)">
                                      <p:cBhvr>
                                        <p:cTn id="8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14" grpId="0"/>
      <p:bldP spid="15" grpId="0"/>
      <p:bldP spid="27" grpId="0"/>
      <p:bldP spid="28" grpId="0"/>
      <p:bldP spid="29" grpId="0"/>
      <p:bldP spid="30" grpId="0"/>
      <p:bldP spid="49" grpId="0"/>
      <p:bldP spid="50" grpId="0"/>
      <p:bldP spid="51" grpId="0"/>
      <p:bldP spid="52" grpId="0"/>
      <p:bldP spid="3" grpId="0"/>
      <p:bldP spid="5" grpId="0" animBg="1"/>
      <p:bldP spid="17"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BAE7A-5100-748F-FFFB-0D0074AB3DCF}"/>
              </a:ext>
            </a:extLst>
          </p:cNvPr>
          <p:cNvSpPr>
            <a:spLocks noGrp="1"/>
          </p:cNvSpPr>
          <p:nvPr>
            <p:ph type="title"/>
          </p:nvPr>
        </p:nvSpPr>
        <p:spPr>
          <a:xfrm>
            <a:off x="960000" y="593367"/>
            <a:ext cx="10272000" cy="763600"/>
          </a:xfrm>
        </p:spPr>
        <p:txBody>
          <a:bodyPr/>
          <a:lstStyle/>
          <a:p>
            <a:r>
              <a:rPr lang="en-US" sz="3200" dirty="0">
                <a:latin typeface="+mj-lt"/>
              </a:rPr>
              <a:t>Contents</a:t>
            </a:r>
            <a:endParaRPr lang="es-ES" sz="3200" dirty="0">
              <a:latin typeface="+mj-lt"/>
            </a:endParaRPr>
          </a:p>
        </p:txBody>
      </p:sp>
      <p:sp>
        <p:nvSpPr>
          <p:cNvPr id="3" name="Marcador de contenido 2">
            <a:extLst>
              <a:ext uri="{FF2B5EF4-FFF2-40B4-BE49-F238E27FC236}">
                <a16:creationId xmlns:a16="http://schemas.microsoft.com/office/drawing/2014/main" id="{02CB626F-1A99-C710-4B10-1418672C1034}"/>
              </a:ext>
            </a:extLst>
          </p:cNvPr>
          <p:cNvSpPr>
            <a:spLocks noGrp="1"/>
          </p:cNvSpPr>
          <p:nvPr>
            <p:ph type="body" idx="1"/>
          </p:nvPr>
        </p:nvSpPr>
        <p:spPr>
          <a:xfrm>
            <a:off x="960000" y="1356967"/>
            <a:ext cx="8044300" cy="3964180"/>
          </a:xfrm>
        </p:spPr>
        <p:txBody>
          <a:bodyPr>
            <a:noAutofit/>
          </a:bodyPr>
          <a:lstStyle/>
          <a:p>
            <a:r>
              <a:rPr lang="en-US" sz="2000" dirty="0">
                <a:latin typeface="+mn-lt"/>
              </a:rPr>
              <a:t>Motivation and goals</a:t>
            </a:r>
          </a:p>
          <a:p>
            <a:r>
              <a:rPr lang="en-US" sz="2000" dirty="0">
                <a:latin typeface="+mn-lt"/>
              </a:rPr>
              <a:t>State of the art</a:t>
            </a:r>
          </a:p>
          <a:p>
            <a:r>
              <a:rPr lang="en-US" sz="2000" dirty="0">
                <a:latin typeface="+mn-lt"/>
              </a:rPr>
              <a:t>Technology and environment</a:t>
            </a:r>
          </a:p>
          <a:p>
            <a:r>
              <a:rPr lang="en-US" sz="2000" dirty="0">
                <a:latin typeface="+mn-lt"/>
              </a:rPr>
              <a:t>Experimental setup</a:t>
            </a:r>
          </a:p>
          <a:p>
            <a:r>
              <a:rPr lang="en-US" sz="2000" dirty="0">
                <a:latin typeface="+mn-lt"/>
              </a:rPr>
              <a:t>Results</a:t>
            </a:r>
          </a:p>
          <a:p>
            <a:r>
              <a:rPr lang="en-US" sz="2000" dirty="0">
                <a:latin typeface="+mn-lt"/>
              </a:rPr>
              <a:t>Conclusions</a:t>
            </a:r>
          </a:p>
        </p:txBody>
      </p:sp>
      <p:sp>
        <p:nvSpPr>
          <p:cNvPr id="4" name="CuadroTexto 3">
            <a:extLst>
              <a:ext uri="{FF2B5EF4-FFF2-40B4-BE49-F238E27FC236}">
                <a16:creationId xmlns:a16="http://schemas.microsoft.com/office/drawing/2014/main" id="{1D54BA68-BCB9-3676-1A27-72FB7ADAC26C}"/>
              </a:ext>
            </a:extLst>
          </p:cNvPr>
          <p:cNvSpPr txBox="1"/>
          <p:nvPr/>
        </p:nvSpPr>
        <p:spPr>
          <a:xfrm>
            <a:off x="11696933" y="6397705"/>
            <a:ext cx="260605" cy="307777"/>
          </a:xfrm>
          <a:prstGeom prst="rect">
            <a:avLst/>
          </a:prstGeom>
          <a:noFill/>
        </p:spPr>
        <p:txBody>
          <a:bodyPr wrap="square" rtlCol="0">
            <a:spAutoFit/>
          </a:bodyPr>
          <a:lstStyle/>
          <a:p>
            <a:r>
              <a:rPr lang="en-US" dirty="0">
                <a:solidFill>
                  <a:schemeClr val="bg1"/>
                </a:solidFill>
                <a:latin typeface="+mn-lt"/>
              </a:rPr>
              <a:t>2</a:t>
            </a:r>
            <a:endParaRPr lang="es-ES" dirty="0">
              <a:solidFill>
                <a:schemeClr val="bg1"/>
              </a:solidFill>
              <a:latin typeface="+mn-lt"/>
            </a:endParaRPr>
          </a:p>
        </p:txBody>
      </p:sp>
    </p:spTree>
    <p:extLst>
      <p:ext uri="{BB962C8B-B14F-4D97-AF65-F5344CB8AC3E}">
        <p14:creationId xmlns:p14="http://schemas.microsoft.com/office/powerpoint/2010/main" val="2340850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Experimental setup: </a:t>
            </a:r>
            <a:r>
              <a:rPr lang="en-US" sz="3200" dirty="0">
                <a:solidFill>
                  <a:schemeClr val="accent1">
                    <a:lumMod val="75000"/>
                  </a:schemeClr>
                </a:solidFill>
                <a:latin typeface="+mj-lt"/>
              </a:rPr>
              <a:t>metrics and evaluation</a:t>
            </a:r>
            <a:endParaRPr lang="es-ES" sz="3200" dirty="0">
              <a:solidFill>
                <a:schemeClr val="accent1">
                  <a:lumMod val="75000"/>
                </a:schemeClr>
              </a:solidFill>
              <a:latin typeface="+mj-lt"/>
            </a:endParaRPr>
          </a:p>
        </p:txBody>
      </p:sp>
      <p:sp>
        <p:nvSpPr>
          <p:cNvPr id="3" name="Marcador de contenido 2">
            <a:extLst>
              <a:ext uri="{FF2B5EF4-FFF2-40B4-BE49-F238E27FC236}">
                <a16:creationId xmlns:a16="http://schemas.microsoft.com/office/drawing/2014/main" id="{92A17F99-3F54-AF26-1D57-F8E68D2916EA}"/>
              </a:ext>
            </a:extLst>
          </p:cNvPr>
          <p:cNvSpPr>
            <a:spLocks noGrp="1"/>
          </p:cNvSpPr>
          <p:nvPr>
            <p:ph type="body" idx="1"/>
          </p:nvPr>
        </p:nvSpPr>
        <p:spPr>
          <a:xfrm>
            <a:off x="959999" y="1355661"/>
            <a:ext cx="8574525" cy="627330"/>
          </a:xfrm>
        </p:spPr>
        <p:txBody>
          <a:bodyPr/>
          <a:lstStyle/>
          <a:p>
            <a:r>
              <a:rPr lang="en-US" sz="2000" dirty="0">
                <a:solidFill>
                  <a:schemeClr val="accent1">
                    <a:lumMod val="75000"/>
                  </a:schemeClr>
                </a:solidFill>
                <a:latin typeface="+mj-lt"/>
              </a:rPr>
              <a:t>MRQA</a:t>
            </a:r>
            <a:r>
              <a:rPr lang="en-US" sz="2000" dirty="0">
                <a:latin typeface="+mj-lt"/>
              </a:rPr>
              <a:t> official evaluation procedure: </a:t>
            </a:r>
            <a:r>
              <a:rPr lang="en-US" sz="2000" dirty="0">
                <a:solidFill>
                  <a:schemeClr val="accent1">
                    <a:lumMod val="75000"/>
                  </a:schemeClr>
                </a:solidFill>
                <a:latin typeface="+mj-lt"/>
              </a:rPr>
              <a:t>Exact Match </a:t>
            </a:r>
            <a:r>
              <a:rPr lang="en-US" sz="2000" dirty="0">
                <a:solidFill>
                  <a:schemeClr val="bg1"/>
                </a:solidFill>
                <a:latin typeface="+mj-lt"/>
              </a:rPr>
              <a:t>(EM) </a:t>
            </a:r>
            <a:r>
              <a:rPr lang="en-US" sz="2000" dirty="0">
                <a:latin typeface="+mj-lt"/>
              </a:rPr>
              <a:t>and </a:t>
            </a:r>
            <a:r>
              <a:rPr lang="en-US" sz="2000" dirty="0">
                <a:solidFill>
                  <a:schemeClr val="accent1">
                    <a:lumMod val="75000"/>
                  </a:schemeClr>
                </a:solidFill>
                <a:latin typeface="+mj-lt"/>
              </a:rPr>
              <a:t>F1</a:t>
            </a:r>
            <a:r>
              <a:rPr lang="en-US" sz="2000" dirty="0">
                <a:latin typeface="+mj-lt"/>
              </a:rPr>
              <a:t>.</a:t>
            </a:r>
            <a:endParaRPr lang="es-ES" sz="2000" dirty="0">
              <a:latin typeface="+mj-lt"/>
            </a:endParaRPr>
          </a:p>
        </p:txBody>
      </p:sp>
      <p:pic>
        <p:nvPicPr>
          <p:cNvPr id="7" name="Imagen 6">
            <a:extLst>
              <a:ext uri="{FF2B5EF4-FFF2-40B4-BE49-F238E27FC236}">
                <a16:creationId xmlns:a16="http://schemas.microsoft.com/office/drawing/2014/main" id="{30BA031F-5F27-B4BB-389E-B9E63BF9921D}"/>
              </a:ext>
            </a:extLst>
          </p:cNvPr>
          <p:cNvPicPr>
            <a:picLocks noChangeAspect="1"/>
          </p:cNvPicPr>
          <p:nvPr/>
        </p:nvPicPr>
        <p:blipFill>
          <a:blip r:embed="rId3"/>
          <a:stretch>
            <a:fillRect/>
          </a:stretch>
        </p:blipFill>
        <p:spPr>
          <a:xfrm>
            <a:off x="731657" y="2307083"/>
            <a:ext cx="4983205" cy="1155474"/>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598ED5A4-4182-07A0-F269-0EAA458F9EAF}"/>
              </a:ext>
            </a:extLst>
          </p:cNvPr>
          <p:cNvPicPr>
            <a:picLocks noChangeAspect="1"/>
          </p:cNvPicPr>
          <p:nvPr/>
        </p:nvPicPr>
        <p:blipFill>
          <a:blip r:embed="rId4"/>
          <a:stretch>
            <a:fillRect/>
          </a:stretch>
        </p:blipFill>
        <p:spPr>
          <a:xfrm>
            <a:off x="731656" y="3873413"/>
            <a:ext cx="4983205" cy="1129657"/>
          </a:xfrm>
          <a:prstGeom prst="rect">
            <a:avLst/>
          </a:prstGeom>
          <a:ln>
            <a:noFill/>
          </a:ln>
          <a:effectLst>
            <a:outerShdw blurRad="190500" algn="tl" rotWithShape="0">
              <a:srgbClr val="000000">
                <a:alpha val="70000"/>
              </a:srgbClr>
            </a:outerShdw>
          </a:effectLst>
        </p:spPr>
      </p:pic>
      <p:pic>
        <p:nvPicPr>
          <p:cNvPr id="13" name="Imagen 12">
            <a:extLst>
              <a:ext uri="{FF2B5EF4-FFF2-40B4-BE49-F238E27FC236}">
                <a16:creationId xmlns:a16="http://schemas.microsoft.com/office/drawing/2014/main" id="{CFF5F1D7-15F8-2E2B-A182-E8F2AC0689CD}"/>
              </a:ext>
            </a:extLst>
          </p:cNvPr>
          <p:cNvPicPr>
            <a:picLocks noChangeAspect="1"/>
          </p:cNvPicPr>
          <p:nvPr/>
        </p:nvPicPr>
        <p:blipFill>
          <a:blip r:embed="rId5"/>
          <a:stretch>
            <a:fillRect/>
          </a:stretch>
        </p:blipFill>
        <p:spPr>
          <a:xfrm>
            <a:off x="6096000" y="3735252"/>
            <a:ext cx="5224496" cy="702990"/>
          </a:xfrm>
          <a:prstGeom prst="rect">
            <a:avLst/>
          </a:prstGeom>
          <a:ln>
            <a:noFill/>
          </a:ln>
          <a:effectLst>
            <a:outerShdw blurRad="190500" algn="tl" rotWithShape="0">
              <a:srgbClr val="000000">
                <a:alpha val="70000"/>
              </a:srgbClr>
            </a:outerShdw>
          </a:effectLst>
        </p:spPr>
      </p:pic>
      <p:pic>
        <p:nvPicPr>
          <p:cNvPr id="15" name="Imagen 14">
            <a:extLst>
              <a:ext uri="{FF2B5EF4-FFF2-40B4-BE49-F238E27FC236}">
                <a16:creationId xmlns:a16="http://schemas.microsoft.com/office/drawing/2014/main" id="{C6FDF75A-6DA2-EE90-1680-63EB614E036E}"/>
              </a:ext>
            </a:extLst>
          </p:cNvPr>
          <p:cNvPicPr>
            <a:picLocks noChangeAspect="1"/>
          </p:cNvPicPr>
          <p:nvPr/>
        </p:nvPicPr>
        <p:blipFill>
          <a:blip r:embed="rId6"/>
          <a:stretch>
            <a:fillRect/>
          </a:stretch>
        </p:blipFill>
        <p:spPr>
          <a:xfrm>
            <a:off x="6096000" y="4559313"/>
            <a:ext cx="5224496" cy="799081"/>
          </a:xfrm>
          <a:prstGeom prst="rect">
            <a:avLst/>
          </a:prstGeom>
          <a:ln>
            <a:noFill/>
          </a:ln>
          <a:effectLst>
            <a:outerShdw blurRad="190500" algn="tl" rotWithShape="0">
              <a:srgbClr val="000000">
                <a:alpha val="70000"/>
              </a:srgbClr>
            </a:outerShdw>
          </a:effectLst>
        </p:spPr>
      </p:pic>
      <p:sp>
        <p:nvSpPr>
          <p:cNvPr id="4" name="CuadroTexto 3">
            <a:extLst>
              <a:ext uri="{FF2B5EF4-FFF2-40B4-BE49-F238E27FC236}">
                <a16:creationId xmlns:a16="http://schemas.microsoft.com/office/drawing/2014/main" id="{F88A08D2-CB19-9C47-934D-EB3A437169D0}"/>
              </a:ext>
            </a:extLst>
          </p:cNvPr>
          <p:cNvSpPr txBox="1"/>
          <p:nvPr/>
        </p:nvSpPr>
        <p:spPr>
          <a:xfrm>
            <a:off x="6590450" y="5462648"/>
            <a:ext cx="3543300" cy="646331"/>
          </a:xfrm>
          <a:prstGeom prst="rect">
            <a:avLst/>
          </a:prstGeom>
          <a:noFill/>
        </p:spPr>
        <p:txBody>
          <a:bodyPr wrap="square" rtlCol="0">
            <a:spAutoFit/>
          </a:bodyPr>
          <a:lstStyle/>
          <a:p>
            <a:r>
              <a:rPr lang="en-US" sz="1800" dirty="0">
                <a:solidFill>
                  <a:schemeClr val="bg1"/>
                </a:solidFill>
                <a:latin typeface="+mj-lt"/>
              </a:rPr>
              <a:t>Precision measures </a:t>
            </a:r>
            <a:r>
              <a:rPr lang="en-US" sz="1800" dirty="0">
                <a:solidFill>
                  <a:schemeClr val="accent1">
                    <a:lumMod val="75000"/>
                  </a:schemeClr>
                </a:solidFill>
                <a:latin typeface="+mj-lt"/>
              </a:rPr>
              <a:t>accuracy</a:t>
            </a:r>
            <a:r>
              <a:rPr lang="en-US" sz="1800" dirty="0">
                <a:solidFill>
                  <a:schemeClr val="bg1"/>
                </a:solidFill>
                <a:latin typeface="+mj-lt"/>
              </a:rPr>
              <a:t>, Recall measures </a:t>
            </a:r>
            <a:r>
              <a:rPr lang="en-US" sz="1800" dirty="0">
                <a:solidFill>
                  <a:schemeClr val="accent1">
                    <a:lumMod val="75000"/>
                  </a:schemeClr>
                </a:solidFill>
                <a:latin typeface="+mj-lt"/>
              </a:rPr>
              <a:t>completeness</a:t>
            </a:r>
            <a:r>
              <a:rPr lang="en-US" sz="1800" dirty="0">
                <a:solidFill>
                  <a:schemeClr val="bg1"/>
                </a:solidFill>
                <a:latin typeface="+mj-lt"/>
              </a:rPr>
              <a:t>.</a:t>
            </a:r>
            <a:endParaRPr lang="es-ES" sz="1800" dirty="0">
              <a:solidFill>
                <a:schemeClr val="bg1"/>
              </a:solidFill>
              <a:latin typeface="+mj-lt"/>
            </a:endParaRPr>
          </a:p>
        </p:txBody>
      </p:sp>
      <p:sp>
        <p:nvSpPr>
          <p:cNvPr id="6" name="CuadroTexto 5">
            <a:extLst>
              <a:ext uri="{FF2B5EF4-FFF2-40B4-BE49-F238E27FC236}">
                <a16:creationId xmlns:a16="http://schemas.microsoft.com/office/drawing/2014/main" id="{CE87B67D-15AF-3216-A9C9-EDBD5D9D6F66}"/>
              </a:ext>
            </a:extLst>
          </p:cNvPr>
          <p:cNvSpPr txBox="1"/>
          <p:nvPr/>
        </p:nvSpPr>
        <p:spPr>
          <a:xfrm>
            <a:off x="807785" y="5096427"/>
            <a:ext cx="4983205" cy="369332"/>
          </a:xfrm>
          <a:prstGeom prst="rect">
            <a:avLst/>
          </a:prstGeom>
          <a:noFill/>
        </p:spPr>
        <p:txBody>
          <a:bodyPr wrap="square" rtlCol="0">
            <a:spAutoFit/>
          </a:bodyPr>
          <a:lstStyle/>
          <a:p>
            <a:r>
              <a:rPr lang="en-US" sz="1800" dirty="0">
                <a:solidFill>
                  <a:schemeClr val="bg1"/>
                </a:solidFill>
                <a:latin typeface="+mj-lt"/>
              </a:rPr>
              <a:t>F1 punishes low values of Precision or Recall.</a:t>
            </a:r>
            <a:endParaRPr lang="es-ES" sz="1800" dirty="0">
              <a:solidFill>
                <a:schemeClr val="bg1"/>
              </a:solidFill>
              <a:latin typeface="+mj-lt"/>
            </a:endParaRPr>
          </a:p>
        </p:txBody>
      </p:sp>
      <p:sp>
        <p:nvSpPr>
          <p:cNvPr id="5" name="CuadroTexto 4">
            <a:extLst>
              <a:ext uri="{FF2B5EF4-FFF2-40B4-BE49-F238E27FC236}">
                <a16:creationId xmlns:a16="http://schemas.microsoft.com/office/drawing/2014/main" id="{01A29F88-A063-53D0-47EF-82687643895B}"/>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20</a:t>
            </a:r>
            <a:endParaRPr lang="es-ES" dirty="0">
              <a:solidFill>
                <a:schemeClr val="bg1"/>
              </a:solidFill>
              <a:latin typeface="+mn-lt"/>
            </a:endParaRPr>
          </a:p>
        </p:txBody>
      </p:sp>
    </p:spTree>
    <p:extLst>
      <p:ext uri="{BB962C8B-B14F-4D97-AF65-F5344CB8AC3E}">
        <p14:creationId xmlns:p14="http://schemas.microsoft.com/office/powerpoint/2010/main" val="4261993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BAE7A-5100-748F-FFFB-0D0074AB3DCF}"/>
              </a:ext>
            </a:extLst>
          </p:cNvPr>
          <p:cNvSpPr>
            <a:spLocks noGrp="1"/>
          </p:cNvSpPr>
          <p:nvPr>
            <p:ph type="title"/>
          </p:nvPr>
        </p:nvSpPr>
        <p:spPr>
          <a:xfrm>
            <a:off x="960000" y="593367"/>
            <a:ext cx="10272000" cy="763600"/>
          </a:xfrm>
        </p:spPr>
        <p:txBody>
          <a:bodyPr/>
          <a:lstStyle/>
          <a:p>
            <a:r>
              <a:rPr lang="en-US" sz="3200" dirty="0">
                <a:latin typeface="+mj-lt"/>
              </a:rPr>
              <a:t>Contents</a:t>
            </a:r>
            <a:endParaRPr lang="es-ES" sz="3200" dirty="0">
              <a:latin typeface="+mj-lt"/>
            </a:endParaRPr>
          </a:p>
        </p:txBody>
      </p:sp>
      <p:sp>
        <p:nvSpPr>
          <p:cNvPr id="3" name="Marcador de contenido 2">
            <a:extLst>
              <a:ext uri="{FF2B5EF4-FFF2-40B4-BE49-F238E27FC236}">
                <a16:creationId xmlns:a16="http://schemas.microsoft.com/office/drawing/2014/main" id="{02CB626F-1A99-C710-4B10-1418672C1034}"/>
              </a:ext>
            </a:extLst>
          </p:cNvPr>
          <p:cNvSpPr>
            <a:spLocks noGrp="1"/>
          </p:cNvSpPr>
          <p:nvPr>
            <p:ph type="body" idx="1"/>
          </p:nvPr>
        </p:nvSpPr>
        <p:spPr>
          <a:xfrm>
            <a:off x="960000" y="1356967"/>
            <a:ext cx="8044300" cy="4702310"/>
          </a:xfrm>
        </p:spPr>
        <p:txBody>
          <a:bodyPr>
            <a:noAutofit/>
          </a:bodyPr>
          <a:lstStyle/>
          <a:p>
            <a:pPr>
              <a:buClr>
                <a:schemeClr val="bg1">
                  <a:lumMod val="50000"/>
                </a:schemeClr>
              </a:buClr>
            </a:pPr>
            <a:r>
              <a:rPr lang="en-US" sz="2000" dirty="0">
                <a:solidFill>
                  <a:schemeClr val="bg1">
                    <a:lumMod val="50000"/>
                  </a:schemeClr>
                </a:solidFill>
                <a:latin typeface="+mn-lt"/>
              </a:rPr>
              <a:t>Motivation and goals</a:t>
            </a:r>
          </a:p>
          <a:p>
            <a:pPr>
              <a:buClr>
                <a:schemeClr val="bg1">
                  <a:lumMod val="50000"/>
                </a:schemeClr>
              </a:buClr>
            </a:pPr>
            <a:r>
              <a:rPr lang="en-US" sz="2000" dirty="0">
                <a:solidFill>
                  <a:schemeClr val="bg1">
                    <a:lumMod val="50000"/>
                  </a:schemeClr>
                </a:solidFill>
                <a:latin typeface="+mn-lt"/>
              </a:rPr>
              <a:t>State of the art</a:t>
            </a:r>
          </a:p>
          <a:p>
            <a:pPr>
              <a:buClr>
                <a:schemeClr val="bg1">
                  <a:lumMod val="50000"/>
                </a:schemeClr>
              </a:buClr>
            </a:pPr>
            <a:r>
              <a:rPr lang="en-US" sz="2000" dirty="0">
                <a:solidFill>
                  <a:schemeClr val="bg1">
                    <a:lumMod val="50000"/>
                  </a:schemeClr>
                </a:solidFill>
                <a:latin typeface="+mn-lt"/>
              </a:rPr>
              <a:t>Technology and environment</a:t>
            </a:r>
          </a:p>
          <a:p>
            <a:pPr>
              <a:buClr>
                <a:schemeClr val="bg1">
                  <a:lumMod val="50000"/>
                </a:schemeClr>
              </a:buClr>
            </a:pPr>
            <a:r>
              <a:rPr lang="en-US" sz="2000" dirty="0">
                <a:solidFill>
                  <a:schemeClr val="bg1">
                    <a:lumMod val="50000"/>
                  </a:schemeClr>
                </a:solidFill>
                <a:latin typeface="+mn-lt"/>
              </a:rPr>
              <a:t>Experimental setup</a:t>
            </a:r>
          </a:p>
          <a:p>
            <a:r>
              <a:rPr lang="en-US" sz="2000" b="1" dirty="0">
                <a:solidFill>
                  <a:schemeClr val="accent1">
                    <a:lumMod val="75000"/>
                  </a:schemeClr>
                </a:solidFill>
                <a:latin typeface="+mn-lt"/>
              </a:rPr>
              <a:t>Results</a:t>
            </a:r>
          </a:p>
          <a:p>
            <a:pPr lvl="1">
              <a:buClr>
                <a:schemeClr val="accent1">
                  <a:lumMod val="75000"/>
                </a:schemeClr>
              </a:buClr>
            </a:pPr>
            <a:r>
              <a:rPr lang="en-US" sz="2000" dirty="0" err="1">
                <a:solidFill>
                  <a:schemeClr val="accent1">
                    <a:lumMod val="75000"/>
                  </a:schemeClr>
                </a:solidFill>
                <a:latin typeface="+mn-lt"/>
              </a:rPr>
              <a:t>RoBERTa</a:t>
            </a:r>
            <a:endParaRPr lang="en-US" sz="2000" dirty="0">
              <a:solidFill>
                <a:schemeClr val="accent1">
                  <a:lumMod val="75000"/>
                </a:schemeClr>
              </a:solidFill>
              <a:latin typeface="+mn-lt"/>
            </a:endParaRPr>
          </a:p>
          <a:p>
            <a:pPr lvl="1">
              <a:buClr>
                <a:schemeClr val="accent1">
                  <a:lumMod val="75000"/>
                </a:schemeClr>
              </a:buClr>
            </a:pPr>
            <a:r>
              <a:rPr lang="en-US" sz="2000" dirty="0">
                <a:solidFill>
                  <a:schemeClr val="accent1">
                    <a:lumMod val="75000"/>
                  </a:schemeClr>
                </a:solidFill>
                <a:latin typeface="+mn-lt"/>
              </a:rPr>
              <a:t>FLAN T5 vs. default T5</a:t>
            </a:r>
          </a:p>
          <a:p>
            <a:pPr lvl="1">
              <a:buClr>
                <a:schemeClr val="accent1">
                  <a:lumMod val="75000"/>
                </a:schemeClr>
              </a:buClr>
            </a:pPr>
            <a:r>
              <a:rPr lang="en-US" sz="2000" dirty="0">
                <a:solidFill>
                  <a:schemeClr val="accent1">
                    <a:lumMod val="75000"/>
                  </a:schemeClr>
                </a:solidFill>
                <a:latin typeface="+mn-lt"/>
              </a:rPr>
              <a:t>T5 Small vs. T5 Base at half precision</a:t>
            </a:r>
          </a:p>
          <a:p>
            <a:pPr lvl="1">
              <a:buClr>
                <a:schemeClr val="accent1">
                  <a:lumMod val="75000"/>
                </a:schemeClr>
              </a:buClr>
            </a:pPr>
            <a:r>
              <a:rPr lang="en-US" sz="2000" dirty="0">
                <a:solidFill>
                  <a:schemeClr val="accent1">
                    <a:lumMod val="75000"/>
                  </a:schemeClr>
                </a:solidFill>
                <a:latin typeface="+mn-lt"/>
              </a:rPr>
              <a:t>Phi and the generation strategy</a:t>
            </a:r>
          </a:p>
          <a:p>
            <a:pPr lvl="1">
              <a:buClr>
                <a:schemeClr val="accent1">
                  <a:lumMod val="75000"/>
                </a:schemeClr>
              </a:buClr>
            </a:pPr>
            <a:r>
              <a:rPr lang="en-US" sz="2000" dirty="0">
                <a:solidFill>
                  <a:schemeClr val="accent1">
                    <a:lumMod val="75000"/>
                  </a:schemeClr>
                </a:solidFill>
                <a:latin typeface="+mn-lt"/>
              </a:rPr>
              <a:t>Examples</a:t>
            </a:r>
          </a:p>
          <a:p>
            <a:r>
              <a:rPr lang="en-US" sz="2000" dirty="0">
                <a:latin typeface="+mn-lt"/>
              </a:rPr>
              <a:t>Conclusions</a:t>
            </a:r>
          </a:p>
        </p:txBody>
      </p:sp>
      <p:sp>
        <p:nvSpPr>
          <p:cNvPr id="4" name="Flecha: a la derecha 3">
            <a:extLst>
              <a:ext uri="{FF2B5EF4-FFF2-40B4-BE49-F238E27FC236}">
                <a16:creationId xmlns:a16="http://schemas.microsoft.com/office/drawing/2014/main" id="{7C495E2A-2667-AE94-C37C-0781BC88954B}"/>
              </a:ext>
            </a:extLst>
          </p:cNvPr>
          <p:cNvSpPr/>
          <p:nvPr/>
        </p:nvSpPr>
        <p:spPr>
          <a:xfrm>
            <a:off x="477245" y="2711806"/>
            <a:ext cx="965509" cy="286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E19CFC45-A0A2-3D4C-03FE-D398A9C6936F}"/>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21</a:t>
            </a:r>
            <a:endParaRPr lang="es-ES" dirty="0">
              <a:solidFill>
                <a:schemeClr val="bg1"/>
              </a:solidFill>
              <a:latin typeface="+mn-lt"/>
            </a:endParaRPr>
          </a:p>
        </p:txBody>
      </p:sp>
    </p:spTree>
    <p:extLst>
      <p:ext uri="{BB962C8B-B14F-4D97-AF65-F5344CB8AC3E}">
        <p14:creationId xmlns:p14="http://schemas.microsoft.com/office/powerpoint/2010/main" val="3997111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Results: </a:t>
            </a:r>
            <a:r>
              <a:rPr lang="en-US" sz="3200" dirty="0" err="1">
                <a:solidFill>
                  <a:schemeClr val="accent1">
                    <a:lumMod val="75000"/>
                  </a:schemeClr>
                </a:solidFill>
                <a:latin typeface="+mj-lt"/>
              </a:rPr>
              <a:t>RoBERTa</a:t>
            </a:r>
            <a:endParaRPr lang="es-ES" sz="3200" dirty="0">
              <a:solidFill>
                <a:schemeClr val="accent1">
                  <a:lumMod val="75000"/>
                </a:schemeClr>
              </a:solidFill>
              <a:latin typeface="+mj-lt"/>
            </a:endParaRPr>
          </a:p>
        </p:txBody>
      </p:sp>
      <p:pic>
        <p:nvPicPr>
          <p:cNvPr id="4" name="Imagen 3" descr="Gráfico, Gráfico de barras&#10;&#10;Descripción generada automáticamente">
            <a:extLst>
              <a:ext uri="{FF2B5EF4-FFF2-40B4-BE49-F238E27FC236}">
                <a16:creationId xmlns:a16="http://schemas.microsoft.com/office/drawing/2014/main" id="{7AAD2330-3E3C-D299-5E7B-E758FC14A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20" y="2190557"/>
            <a:ext cx="5477424" cy="2476885"/>
          </a:xfrm>
          <a:prstGeom prst="rect">
            <a:avLst/>
          </a:prstGeom>
          <a:ln>
            <a:noFill/>
          </a:ln>
          <a:effectLst>
            <a:outerShdw blurRad="190500" algn="tl" rotWithShape="0">
              <a:srgbClr val="000000">
                <a:alpha val="70000"/>
              </a:srgbClr>
            </a:outerShdw>
          </a:effectLst>
        </p:spPr>
      </p:pic>
      <p:pic>
        <p:nvPicPr>
          <p:cNvPr id="6" name="Imagen 5" descr="Gráfico, Gráfico de barras">
            <a:extLst>
              <a:ext uri="{FF2B5EF4-FFF2-40B4-BE49-F238E27FC236}">
                <a16:creationId xmlns:a16="http://schemas.microsoft.com/office/drawing/2014/main" id="{A237C9F7-BEBA-FE17-5238-C21580EC3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854" y="2190557"/>
            <a:ext cx="5477426" cy="2476886"/>
          </a:xfrm>
          <a:prstGeom prst="rect">
            <a:avLst/>
          </a:prstGeom>
          <a:ln>
            <a:noFill/>
          </a:ln>
          <a:effectLst>
            <a:outerShdw blurRad="190500" algn="tl" rotWithShape="0">
              <a:srgbClr val="000000">
                <a:alpha val="70000"/>
              </a:srgbClr>
            </a:outerShdw>
          </a:effectLst>
        </p:spPr>
      </p:pic>
      <p:sp>
        <p:nvSpPr>
          <p:cNvPr id="7" name="CuadroTexto 6">
            <a:extLst>
              <a:ext uri="{FF2B5EF4-FFF2-40B4-BE49-F238E27FC236}">
                <a16:creationId xmlns:a16="http://schemas.microsoft.com/office/drawing/2014/main" id="{68AF29A3-6453-01FD-1C08-739E2B35D89E}"/>
              </a:ext>
            </a:extLst>
          </p:cNvPr>
          <p:cNvSpPr txBox="1"/>
          <p:nvPr/>
        </p:nvSpPr>
        <p:spPr>
          <a:xfrm>
            <a:off x="1980129" y="5224777"/>
            <a:ext cx="8231741" cy="400110"/>
          </a:xfrm>
          <a:prstGeom prst="rect">
            <a:avLst/>
          </a:prstGeom>
          <a:noFill/>
        </p:spPr>
        <p:txBody>
          <a:bodyPr wrap="none" rtlCol="0">
            <a:spAutoFit/>
          </a:bodyPr>
          <a:lstStyle/>
          <a:p>
            <a:r>
              <a:rPr lang="en-US" sz="2000" dirty="0">
                <a:solidFill>
                  <a:schemeClr val="bg1"/>
                </a:solidFill>
                <a:latin typeface="+mj-lt"/>
              </a:rPr>
              <a:t>Best results are obtained after </a:t>
            </a:r>
            <a:r>
              <a:rPr lang="en-US" sz="2000" dirty="0">
                <a:solidFill>
                  <a:schemeClr val="accent1">
                    <a:lumMod val="75000"/>
                  </a:schemeClr>
                </a:solidFill>
                <a:latin typeface="+mj-lt"/>
              </a:rPr>
              <a:t>further finetuning the reference model</a:t>
            </a:r>
            <a:r>
              <a:rPr lang="en-US" sz="2000" dirty="0">
                <a:solidFill>
                  <a:schemeClr val="bg1"/>
                </a:solidFill>
                <a:latin typeface="+mj-lt"/>
              </a:rPr>
              <a:t>.</a:t>
            </a:r>
            <a:endParaRPr lang="es-ES" sz="2000" dirty="0">
              <a:solidFill>
                <a:schemeClr val="bg1"/>
              </a:solidFill>
              <a:latin typeface="+mj-lt"/>
            </a:endParaRPr>
          </a:p>
        </p:txBody>
      </p:sp>
      <p:sp>
        <p:nvSpPr>
          <p:cNvPr id="3" name="CuadroTexto 2">
            <a:extLst>
              <a:ext uri="{FF2B5EF4-FFF2-40B4-BE49-F238E27FC236}">
                <a16:creationId xmlns:a16="http://schemas.microsoft.com/office/drawing/2014/main" id="{17F0FEB9-8EA3-D5C0-0A00-5A16880454A3}"/>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22</a:t>
            </a:r>
            <a:endParaRPr lang="es-ES" dirty="0">
              <a:solidFill>
                <a:schemeClr val="bg1"/>
              </a:solidFill>
              <a:latin typeface="+mn-lt"/>
            </a:endParaRPr>
          </a:p>
        </p:txBody>
      </p:sp>
    </p:spTree>
    <p:extLst>
      <p:ext uri="{BB962C8B-B14F-4D97-AF65-F5344CB8AC3E}">
        <p14:creationId xmlns:p14="http://schemas.microsoft.com/office/powerpoint/2010/main" val="1775182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Results: </a:t>
            </a:r>
            <a:r>
              <a:rPr lang="en-US" sz="3200" dirty="0">
                <a:solidFill>
                  <a:schemeClr val="accent1">
                    <a:lumMod val="75000"/>
                  </a:schemeClr>
                </a:solidFill>
                <a:latin typeface="+mj-lt"/>
              </a:rPr>
              <a:t>FLAN T5 vs. default T5</a:t>
            </a:r>
            <a:endParaRPr lang="es-ES" sz="3200" dirty="0">
              <a:solidFill>
                <a:schemeClr val="accent1">
                  <a:lumMod val="75000"/>
                </a:schemeClr>
              </a:solidFill>
              <a:latin typeface="+mj-lt"/>
            </a:endParaRPr>
          </a:p>
        </p:txBody>
      </p:sp>
      <p:sp>
        <p:nvSpPr>
          <p:cNvPr id="23" name="CuadroTexto 22">
            <a:extLst>
              <a:ext uri="{FF2B5EF4-FFF2-40B4-BE49-F238E27FC236}">
                <a16:creationId xmlns:a16="http://schemas.microsoft.com/office/drawing/2014/main" id="{20F5E1F8-8167-CA94-E877-19A4E082215F}"/>
              </a:ext>
            </a:extLst>
          </p:cNvPr>
          <p:cNvSpPr txBox="1"/>
          <p:nvPr/>
        </p:nvSpPr>
        <p:spPr>
          <a:xfrm>
            <a:off x="1980931" y="5261582"/>
            <a:ext cx="7250703" cy="707886"/>
          </a:xfrm>
          <a:prstGeom prst="rect">
            <a:avLst/>
          </a:prstGeom>
          <a:noFill/>
        </p:spPr>
        <p:txBody>
          <a:bodyPr wrap="none" rtlCol="0">
            <a:spAutoFit/>
          </a:bodyPr>
          <a:lstStyle/>
          <a:p>
            <a:r>
              <a:rPr lang="en-US" sz="2000" dirty="0">
                <a:solidFill>
                  <a:schemeClr val="bg1"/>
                </a:solidFill>
                <a:latin typeface="+mj-lt"/>
              </a:rPr>
              <a:t>In all cases (Base and Small, validation and test),</a:t>
            </a:r>
          </a:p>
          <a:p>
            <a:r>
              <a:rPr lang="en-US" sz="2000" dirty="0">
                <a:solidFill>
                  <a:schemeClr val="accent1">
                    <a:lumMod val="75000"/>
                  </a:schemeClr>
                </a:solidFill>
                <a:latin typeface="+mj-lt"/>
              </a:rPr>
              <a:t>		FLAN outperforms</a:t>
            </a:r>
            <a:r>
              <a:rPr lang="en-US" sz="2000" dirty="0">
                <a:solidFill>
                  <a:schemeClr val="bg1"/>
                </a:solidFill>
                <a:latin typeface="+mj-lt"/>
              </a:rPr>
              <a:t> its default T5 counterpart.</a:t>
            </a:r>
            <a:endParaRPr lang="es-ES" sz="2000" dirty="0">
              <a:solidFill>
                <a:schemeClr val="bg1"/>
              </a:solidFill>
              <a:latin typeface="+mj-lt"/>
            </a:endParaRPr>
          </a:p>
        </p:txBody>
      </p:sp>
      <p:sp>
        <p:nvSpPr>
          <p:cNvPr id="25" name="Cerrar llave 24">
            <a:extLst>
              <a:ext uri="{FF2B5EF4-FFF2-40B4-BE49-F238E27FC236}">
                <a16:creationId xmlns:a16="http://schemas.microsoft.com/office/drawing/2014/main" id="{67A170B5-57DC-481D-9A15-3631D89F0E3F}"/>
              </a:ext>
            </a:extLst>
          </p:cNvPr>
          <p:cNvSpPr/>
          <p:nvPr/>
        </p:nvSpPr>
        <p:spPr>
          <a:xfrm rot="5400000">
            <a:off x="2337442" y="3744191"/>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
        <p:nvSpPr>
          <p:cNvPr id="26" name="Cerrar llave 25">
            <a:extLst>
              <a:ext uri="{FF2B5EF4-FFF2-40B4-BE49-F238E27FC236}">
                <a16:creationId xmlns:a16="http://schemas.microsoft.com/office/drawing/2014/main" id="{510CF34D-4170-ACBF-AF20-868ECC38E425}"/>
              </a:ext>
            </a:extLst>
          </p:cNvPr>
          <p:cNvSpPr/>
          <p:nvPr/>
        </p:nvSpPr>
        <p:spPr>
          <a:xfrm rot="5400000">
            <a:off x="4547242" y="3744191"/>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
        <p:nvSpPr>
          <p:cNvPr id="27" name="Cerrar llave 26">
            <a:extLst>
              <a:ext uri="{FF2B5EF4-FFF2-40B4-BE49-F238E27FC236}">
                <a16:creationId xmlns:a16="http://schemas.microsoft.com/office/drawing/2014/main" id="{87E93582-F2A7-1F42-AABD-41AD4CD75499}"/>
              </a:ext>
            </a:extLst>
          </p:cNvPr>
          <p:cNvSpPr/>
          <p:nvPr/>
        </p:nvSpPr>
        <p:spPr>
          <a:xfrm rot="5400000">
            <a:off x="7949089" y="3744191"/>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
        <p:nvSpPr>
          <p:cNvPr id="28" name="Cerrar llave 27">
            <a:extLst>
              <a:ext uri="{FF2B5EF4-FFF2-40B4-BE49-F238E27FC236}">
                <a16:creationId xmlns:a16="http://schemas.microsoft.com/office/drawing/2014/main" id="{7373A00B-792D-E793-71D3-4A865FCDD424}"/>
              </a:ext>
            </a:extLst>
          </p:cNvPr>
          <p:cNvSpPr/>
          <p:nvPr/>
        </p:nvSpPr>
        <p:spPr>
          <a:xfrm rot="5400000">
            <a:off x="10301764" y="3744191"/>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pic>
        <p:nvPicPr>
          <p:cNvPr id="4" name="Imagen 3" descr="Gráfico, Gráfico de barras&#10;&#10;Descripción generada automáticamente">
            <a:extLst>
              <a:ext uri="{FF2B5EF4-FFF2-40B4-BE49-F238E27FC236}">
                <a16:creationId xmlns:a16="http://schemas.microsoft.com/office/drawing/2014/main" id="{1744347C-8ADD-AB1A-6EAD-FEE3FC42C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79" y="2006558"/>
            <a:ext cx="5420496" cy="2451142"/>
          </a:xfrm>
          <a:prstGeom prst="rect">
            <a:avLst/>
          </a:prstGeom>
          <a:ln>
            <a:noFill/>
          </a:ln>
          <a:effectLst>
            <a:outerShdw blurRad="190500" algn="tl" rotWithShape="0">
              <a:srgbClr val="000000">
                <a:alpha val="70000"/>
              </a:srgbClr>
            </a:outerShdw>
          </a:effectLst>
        </p:spPr>
      </p:pic>
      <p:pic>
        <p:nvPicPr>
          <p:cNvPr id="6" name="Imagen 5" descr="Gráfico, Gráfico de barras&#10;&#10;Descripción generada automáticamente">
            <a:extLst>
              <a:ext uri="{FF2B5EF4-FFF2-40B4-BE49-F238E27FC236}">
                <a16:creationId xmlns:a16="http://schemas.microsoft.com/office/drawing/2014/main" id="{DAD1136E-A0C2-9608-85BE-5D2ABD764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328" y="2006558"/>
            <a:ext cx="5420496" cy="2451142"/>
          </a:xfrm>
          <a:prstGeom prst="rect">
            <a:avLst/>
          </a:prstGeom>
          <a:ln>
            <a:noFill/>
          </a:ln>
          <a:effectLst>
            <a:outerShdw blurRad="190500" algn="tl" rotWithShape="0">
              <a:srgbClr val="000000">
                <a:alpha val="70000"/>
              </a:srgbClr>
            </a:outerShdw>
          </a:effectLst>
        </p:spPr>
      </p:pic>
      <p:sp>
        <p:nvSpPr>
          <p:cNvPr id="3" name="CuadroTexto 2">
            <a:extLst>
              <a:ext uri="{FF2B5EF4-FFF2-40B4-BE49-F238E27FC236}">
                <a16:creationId xmlns:a16="http://schemas.microsoft.com/office/drawing/2014/main" id="{F683BE73-D187-B25E-E2F5-283D3E52DF8A}"/>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23</a:t>
            </a:r>
            <a:endParaRPr lang="es-ES" dirty="0">
              <a:solidFill>
                <a:schemeClr val="bg1"/>
              </a:solidFill>
              <a:latin typeface="+mn-lt"/>
            </a:endParaRPr>
          </a:p>
        </p:txBody>
      </p:sp>
    </p:spTree>
    <p:extLst>
      <p:ext uri="{BB962C8B-B14F-4D97-AF65-F5344CB8AC3E}">
        <p14:creationId xmlns:p14="http://schemas.microsoft.com/office/powerpoint/2010/main" val="786803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Results: </a:t>
            </a:r>
            <a:r>
              <a:rPr lang="en-US" sz="3200" dirty="0">
                <a:solidFill>
                  <a:schemeClr val="accent1">
                    <a:lumMod val="75000"/>
                  </a:schemeClr>
                </a:solidFill>
                <a:latin typeface="+mj-lt"/>
              </a:rPr>
              <a:t>T5 Small vs. T5 Base at half precision</a:t>
            </a:r>
            <a:endParaRPr lang="es-ES" sz="3200" dirty="0">
              <a:solidFill>
                <a:schemeClr val="accent1">
                  <a:lumMod val="75000"/>
                </a:schemeClr>
              </a:solidFill>
              <a:latin typeface="+mj-lt"/>
            </a:endParaRPr>
          </a:p>
        </p:txBody>
      </p:sp>
      <p:sp>
        <p:nvSpPr>
          <p:cNvPr id="3" name="CuadroTexto 2">
            <a:extLst>
              <a:ext uri="{FF2B5EF4-FFF2-40B4-BE49-F238E27FC236}">
                <a16:creationId xmlns:a16="http://schemas.microsoft.com/office/drawing/2014/main" id="{92977438-BB13-8262-8A57-5EE69CECAF96}"/>
              </a:ext>
            </a:extLst>
          </p:cNvPr>
          <p:cNvSpPr txBox="1"/>
          <p:nvPr/>
        </p:nvSpPr>
        <p:spPr>
          <a:xfrm>
            <a:off x="970186" y="1466144"/>
            <a:ext cx="9571851" cy="369332"/>
          </a:xfrm>
          <a:prstGeom prst="rect">
            <a:avLst/>
          </a:prstGeom>
          <a:noFill/>
        </p:spPr>
        <p:txBody>
          <a:bodyPr wrap="none" rtlCol="0">
            <a:spAutoFit/>
          </a:bodyPr>
          <a:lstStyle/>
          <a:p>
            <a:r>
              <a:rPr lang="en-US" sz="1800" dirty="0">
                <a:solidFill>
                  <a:schemeClr val="bg1"/>
                </a:solidFill>
                <a:latin typeface="+mn-lt"/>
              </a:rPr>
              <a:t>Finetuning </a:t>
            </a:r>
            <a:r>
              <a:rPr lang="en-US" sz="1800" dirty="0">
                <a:solidFill>
                  <a:schemeClr val="accent1">
                    <a:lumMod val="75000"/>
                  </a:schemeClr>
                </a:solidFill>
                <a:latin typeface="+mn-lt"/>
              </a:rPr>
              <a:t>T5 Small </a:t>
            </a:r>
            <a:r>
              <a:rPr lang="en-US" sz="1800" dirty="0">
                <a:solidFill>
                  <a:schemeClr val="bg1"/>
                </a:solidFill>
                <a:latin typeface="+mn-lt"/>
              </a:rPr>
              <a:t>has similar memory usage as finetuning </a:t>
            </a:r>
            <a:r>
              <a:rPr lang="en-US" sz="1800" dirty="0">
                <a:solidFill>
                  <a:schemeClr val="accent1">
                    <a:lumMod val="75000"/>
                  </a:schemeClr>
                </a:solidFill>
                <a:latin typeface="+mn-lt"/>
              </a:rPr>
              <a:t>T5 Base at half precision</a:t>
            </a:r>
            <a:r>
              <a:rPr lang="en-US" sz="1800" dirty="0">
                <a:solidFill>
                  <a:schemeClr val="bg1"/>
                </a:solidFill>
                <a:latin typeface="+mn-lt"/>
              </a:rPr>
              <a:t> but…</a:t>
            </a:r>
            <a:endParaRPr lang="es-ES" sz="1800" dirty="0">
              <a:solidFill>
                <a:schemeClr val="accent1">
                  <a:lumMod val="75000"/>
                </a:schemeClr>
              </a:solidFill>
              <a:latin typeface="+mn-lt"/>
            </a:endParaRPr>
          </a:p>
        </p:txBody>
      </p:sp>
      <p:sp>
        <p:nvSpPr>
          <p:cNvPr id="4" name="CuadroTexto 3">
            <a:extLst>
              <a:ext uri="{FF2B5EF4-FFF2-40B4-BE49-F238E27FC236}">
                <a16:creationId xmlns:a16="http://schemas.microsoft.com/office/drawing/2014/main" id="{53B22218-F8FE-7EED-DA8D-81CB5C5B1499}"/>
              </a:ext>
            </a:extLst>
          </p:cNvPr>
          <p:cNvSpPr txBox="1"/>
          <p:nvPr/>
        </p:nvSpPr>
        <p:spPr>
          <a:xfrm>
            <a:off x="3414765" y="1812664"/>
            <a:ext cx="4682692" cy="523220"/>
          </a:xfrm>
          <a:prstGeom prst="rect">
            <a:avLst/>
          </a:prstGeom>
          <a:noFill/>
        </p:spPr>
        <p:txBody>
          <a:bodyPr wrap="none" rtlCol="0">
            <a:spAutoFit/>
          </a:bodyPr>
          <a:lstStyle/>
          <a:p>
            <a:r>
              <a:rPr lang="en-US" sz="2800" dirty="0">
                <a:solidFill>
                  <a:schemeClr val="bg1"/>
                </a:solidFill>
                <a:latin typeface="+mn-lt"/>
              </a:rPr>
              <a:t>…do they perform similarly?</a:t>
            </a:r>
            <a:endParaRPr lang="es-ES" sz="2800" dirty="0">
              <a:solidFill>
                <a:schemeClr val="accent1">
                  <a:lumMod val="75000"/>
                </a:schemeClr>
              </a:solidFill>
              <a:latin typeface="+mn-lt"/>
            </a:endParaRPr>
          </a:p>
        </p:txBody>
      </p:sp>
      <p:sp>
        <p:nvSpPr>
          <p:cNvPr id="11" name="CuadroTexto 10">
            <a:extLst>
              <a:ext uri="{FF2B5EF4-FFF2-40B4-BE49-F238E27FC236}">
                <a16:creationId xmlns:a16="http://schemas.microsoft.com/office/drawing/2014/main" id="{508D1404-363B-5383-4EAA-821E03C56233}"/>
              </a:ext>
            </a:extLst>
          </p:cNvPr>
          <p:cNvSpPr txBox="1"/>
          <p:nvPr/>
        </p:nvSpPr>
        <p:spPr>
          <a:xfrm>
            <a:off x="1959906" y="5182192"/>
            <a:ext cx="7330853" cy="707886"/>
          </a:xfrm>
          <a:prstGeom prst="rect">
            <a:avLst/>
          </a:prstGeom>
          <a:noFill/>
        </p:spPr>
        <p:txBody>
          <a:bodyPr wrap="none" rtlCol="0">
            <a:spAutoFit/>
          </a:bodyPr>
          <a:lstStyle/>
          <a:p>
            <a:r>
              <a:rPr lang="en-US" sz="2000" dirty="0">
                <a:solidFill>
                  <a:schemeClr val="bg1"/>
                </a:solidFill>
                <a:latin typeface="+mj-lt"/>
              </a:rPr>
              <a:t>In all cases (FLAN and default, validation and test),</a:t>
            </a:r>
          </a:p>
          <a:p>
            <a:r>
              <a:rPr lang="en-US" sz="2000" dirty="0">
                <a:solidFill>
                  <a:schemeClr val="accent1">
                    <a:lumMod val="75000"/>
                  </a:schemeClr>
                </a:solidFill>
                <a:latin typeface="+mj-lt"/>
              </a:rPr>
              <a:t>		T5 Base outperforms</a:t>
            </a:r>
            <a:r>
              <a:rPr lang="en-US" sz="2000" dirty="0">
                <a:solidFill>
                  <a:schemeClr val="bg1"/>
                </a:solidFill>
                <a:latin typeface="+mj-lt"/>
              </a:rPr>
              <a:t> its Small T5 counterpart.</a:t>
            </a:r>
            <a:endParaRPr lang="es-ES" sz="2000" dirty="0">
              <a:solidFill>
                <a:schemeClr val="bg1"/>
              </a:solidFill>
              <a:latin typeface="+mj-lt"/>
            </a:endParaRPr>
          </a:p>
        </p:txBody>
      </p:sp>
      <p:sp>
        <p:nvSpPr>
          <p:cNvPr id="12" name="Cerrar llave 11">
            <a:extLst>
              <a:ext uri="{FF2B5EF4-FFF2-40B4-BE49-F238E27FC236}">
                <a16:creationId xmlns:a16="http://schemas.microsoft.com/office/drawing/2014/main" id="{7DEB0C5C-6200-4DC4-D777-D57820FEB63B}"/>
              </a:ext>
            </a:extLst>
          </p:cNvPr>
          <p:cNvSpPr/>
          <p:nvPr/>
        </p:nvSpPr>
        <p:spPr>
          <a:xfrm rot="5400000">
            <a:off x="2250376" y="4018744"/>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
        <p:nvSpPr>
          <p:cNvPr id="13" name="Cerrar llave 12">
            <a:extLst>
              <a:ext uri="{FF2B5EF4-FFF2-40B4-BE49-F238E27FC236}">
                <a16:creationId xmlns:a16="http://schemas.microsoft.com/office/drawing/2014/main" id="{8EAF3D7F-50A8-C52F-5A0C-F4A987BCA7A9}"/>
              </a:ext>
            </a:extLst>
          </p:cNvPr>
          <p:cNvSpPr/>
          <p:nvPr/>
        </p:nvSpPr>
        <p:spPr>
          <a:xfrm rot="5400000">
            <a:off x="4490616" y="4018744"/>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
        <p:nvSpPr>
          <p:cNvPr id="14" name="Cerrar llave 13">
            <a:extLst>
              <a:ext uri="{FF2B5EF4-FFF2-40B4-BE49-F238E27FC236}">
                <a16:creationId xmlns:a16="http://schemas.microsoft.com/office/drawing/2014/main" id="{04485FEB-6A4D-11E1-AB80-8D2FB884BE95}"/>
              </a:ext>
            </a:extLst>
          </p:cNvPr>
          <p:cNvSpPr/>
          <p:nvPr/>
        </p:nvSpPr>
        <p:spPr>
          <a:xfrm rot="5400000">
            <a:off x="8051405" y="4018744"/>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sp>
        <p:nvSpPr>
          <p:cNvPr id="15" name="Cerrar llave 14">
            <a:extLst>
              <a:ext uri="{FF2B5EF4-FFF2-40B4-BE49-F238E27FC236}">
                <a16:creationId xmlns:a16="http://schemas.microsoft.com/office/drawing/2014/main" id="{2B71D55A-184F-79DB-7FFC-3E5C59E06866}"/>
              </a:ext>
            </a:extLst>
          </p:cNvPr>
          <p:cNvSpPr/>
          <p:nvPr/>
        </p:nvSpPr>
        <p:spPr>
          <a:xfrm rot="5400000">
            <a:off x="10216563" y="4018744"/>
            <a:ext cx="232268" cy="1836706"/>
          </a:xfrm>
          <a:prstGeom prst="rightBrace">
            <a:avLst>
              <a:gd name="adj1" fmla="val 94451"/>
              <a:gd name="adj2" fmla="val 47926"/>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ES"/>
          </a:p>
        </p:txBody>
      </p:sp>
      <p:pic>
        <p:nvPicPr>
          <p:cNvPr id="6" name="Imagen 5" descr="Gráfico, Gráfico de barras&#10;&#10;Descripción generada automáticamente">
            <a:extLst>
              <a:ext uri="{FF2B5EF4-FFF2-40B4-BE49-F238E27FC236}">
                <a16:creationId xmlns:a16="http://schemas.microsoft.com/office/drawing/2014/main" id="{8BC65B37-9BFC-CA82-A7B4-46E0845CC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70" y="2555652"/>
            <a:ext cx="4915786" cy="2222913"/>
          </a:xfrm>
          <a:prstGeom prst="rect">
            <a:avLst/>
          </a:prstGeom>
          <a:ln>
            <a:noFill/>
          </a:ln>
          <a:effectLst>
            <a:outerShdw blurRad="190500" algn="tl" rotWithShape="0">
              <a:srgbClr val="000000">
                <a:alpha val="70000"/>
              </a:srgbClr>
            </a:outerShdw>
          </a:effectLst>
        </p:spPr>
      </p:pic>
      <p:pic>
        <p:nvPicPr>
          <p:cNvPr id="9" name="Imagen 8" descr="Gráfico, Gráfico de barras&#10;&#10;Descripción generada automáticamente">
            <a:extLst>
              <a:ext uri="{FF2B5EF4-FFF2-40B4-BE49-F238E27FC236}">
                <a16:creationId xmlns:a16="http://schemas.microsoft.com/office/drawing/2014/main" id="{4D50FDF6-2B27-C524-32CE-AA1C79054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324" y="2555652"/>
            <a:ext cx="4915786" cy="2222913"/>
          </a:xfrm>
          <a:prstGeom prst="rect">
            <a:avLst/>
          </a:prstGeom>
          <a:ln>
            <a:noFill/>
          </a:ln>
          <a:effectLst>
            <a:outerShdw blurRad="190500" algn="tl" rotWithShape="0">
              <a:srgbClr val="000000">
                <a:alpha val="70000"/>
              </a:srgbClr>
            </a:outerShdw>
          </a:effectLst>
        </p:spPr>
      </p:pic>
      <p:sp>
        <p:nvSpPr>
          <p:cNvPr id="5" name="CuadroTexto 4">
            <a:extLst>
              <a:ext uri="{FF2B5EF4-FFF2-40B4-BE49-F238E27FC236}">
                <a16:creationId xmlns:a16="http://schemas.microsoft.com/office/drawing/2014/main" id="{FB0D2A3E-EA64-F5DB-A06F-1D3D86A9EC32}"/>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24</a:t>
            </a:r>
            <a:endParaRPr lang="es-ES" dirty="0">
              <a:solidFill>
                <a:schemeClr val="bg1"/>
              </a:solidFill>
              <a:latin typeface="+mn-lt"/>
            </a:endParaRPr>
          </a:p>
        </p:txBody>
      </p:sp>
    </p:spTree>
    <p:extLst>
      <p:ext uri="{BB962C8B-B14F-4D97-AF65-F5344CB8AC3E}">
        <p14:creationId xmlns:p14="http://schemas.microsoft.com/office/powerpoint/2010/main" val="37232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Results: </a:t>
            </a:r>
            <a:r>
              <a:rPr lang="en-US" sz="3200" dirty="0">
                <a:solidFill>
                  <a:schemeClr val="accent1">
                    <a:lumMod val="75000"/>
                  </a:schemeClr>
                </a:solidFill>
                <a:latin typeface="+mj-lt"/>
              </a:rPr>
              <a:t>Phi and the generation strategy</a:t>
            </a:r>
            <a:endParaRPr lang="es-ES" sz="3200" dirty="0">
              <a:solidFill>
                <a:schemeClr val="accent1">
                  <a:lumMod val="75000"/>
                </a:schemeClr>
              </a:solidFill>
              <a:latin typeface="+mj-lt"/>
            </a:endParaRPr>
          </a:p>
        </p:txBody>
      </p:sp>
      <p:pic>
        <p:nvPicPr>
          <p:cNvPr id="7" name="Imagen 6" descr="Gráfico, Gráfico de líneas&#10;&#10;Descripción generada automáticamente">
            <a:extLst>
              <a:ext uri="{FF2B5EF4-FFF2-40B4-BE49-F238E27FC236}">
                <a16:creationId xmlns:a16="http://schemas.microsoft.com/office/drawing/2014/main" id="{58CE135D-D023-87C7-B399-BCCEC46F4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25" y="1576041"/>
            <a:ext cx="6086613" cy="3269135"/>
          </a:xfrm>
          <a:prstGeom prst="rect">
            <a:avLst/>
          </a:prstGeom>
          <a:ln>
            <a:noFill/>
          </a:ln>
          <a:effectLst>
            <a:outerShdw blurRad="190500" algn="tl" rotWithShape="0">
              <a:srgbClr val="000000">
                <a:alpha val="70000"/>
              </a:srgbClr>
            </a:outerShdw>
          </a:effectLst>
        </p:spPr>
      </p:pic>
      <p:pic>
        <p:nvPicPr>
          <p:cNvPr id="11" name="Imagen 10" descr="Gráfico, Histograma&#10;&#10;Descripción generada automáticamente">
            <a:extLst>
              <a:ext uri="{FF2B5EF4-FFF2-40B4-BE49-F238E27FC236}">
                <a16:creationId xmlns:a16="http://schemas.microsoft.com/office/drawing/2014/main" id="{CEB34D43-061D-5CCC-1D1A-1799B608CC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4727" y="3899427"/>
            <a:ext cx="3988248" cy="2106005"/>
          </a:xfrm>
          <a:prstGeom prst="rect">
            <a:avLst/>
          </a:prstGeom>
          <a:ln>
            <a:noFill/>
          </a:ln>
          <a:effectLst>
            <a:outerShdw blurRad="190500" algn="tl" rotWithShape="0">
              <a:srgbClr val="000000">
                <a:alpha val="70000"/>
              </a:srgbClr>
            </a:outerShdw>
          </a:effectLst>
        </p:spPr>
      </p:pic>
      <p:pic>
        <p:nvPicPr>
          <p:cNvPr id="13" name="Imagen 12" descr="Gráfico, Histograma&#10;&#10;Descripción generada automáticamente">
            <a:extLst>
              <a:ext uri="{FF2B5EF4-FFF2-40B4-BE49-F238E27FC236}">
                <a16:creationId xmlns:a16="http://schemas.microsoft.com/office/drawing/2014/main" id="{ECF207EA-19F3-9216-C46B-BBD38CE43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4727" y="1576041"/>
            <a:ext cx="3988248" cy="2088455"/>
          </a:xfrm>
          <a:prstGeom prst="rect">
            <a:avLst/>
          </a:prstGeom>
          <a:ln>
            <a:noFill/>
          </a:ln>
          <a:effectLst>
            <a:outerShdw blurRad="190500" algn="tl" rotWithShape="0">
              <a:srgbClr val="000000">
                <a:alpha val="70000"/>
              </a:srgbClr>
            </a:outerShdw>
          </a:effectLst>
        </p:spPr>
      </p:pic>
      <p:sp>
        <p:nvSpPr>
          <p:cNvPr id="15" name="CuadroTexto 14">
            <a:extLst>
              <a:ext uri="{FF2B5EF4-FFF2-40B4-BE49-F238E27FC236}">
                <a16:creationId xmlns:a16="http://schemas.microsoft.com/office/drawing/2014/main" id="{FA82A423-7028-897B-2642-CAA7D793815A}"/>
              </a:ext>
            </a:extLst>
          </p:cNvPr>
          <p:cNvSpPr txBox="1"/>
          <p:nvPr/>
        </p:nvSpPr>
        <p:spPr>
          <a:xfrm rot="5400000">
            <a:off x="10810726" y="4767366"/>
            <a:ext cx="1736373" cy="369332"/>
          </a:xfrm>
          <a:prstGeom prst="rect">
            <a:avLst/>
          </a:prstGeom>
          <a:noFill/>
        </p:spPr>
        <p:txBody>
          <a:bodyPr wrap="none" rtlCol="0">
            <a:spAutoFit/>
          </a:bodyPr>
          <a:lstStyle/>
          <a:p>
            <a:r>
              <a:rPr lang="en-US" sz="1800" dirty="0">
                <a:solidFill>
                  <a:schemeClr val="bg1"/>
                </a:solidFill>
                <a:latin typeface="+mj-lt"/>
              </a:rPr>
              <a:t>Validation split</a:t>
            </a:r>
            <a:endParaRPr lang="es-ES" sz="1800" dirty="0">
              <a:solidFill>
                <a:schemeClr val="bg1"/>
              </a:solidFill>
              <a:latin typeface="+mj-lt"/>
            </a:endParaRPr>
          </a:p>
        </p:txBody>
      </p:sp>
      <p:sp>
        <p:nvSpPr>
          <p:cNvPr id="16" name="CuadroTexto 15">
            <a:extLst>
              <a:ext uri="{FF2B5EF4-FFF2-40B4-BE49-F238E27FC236}">
                <a16:creationId xmlns:a16="http://schemas.microsoft.com/office/drawing/2014/main" id="{298E8515-790A-9A00-66DD-024BF4A166D5}"/>
              </a:ext>
            </a:extLst>
          </p:cNvPr>
          <p:cNvSpPr txBox="1"/>
          <p:nvPr/>
        </p:nvSpPr>
        <p:spPr>
          <a:xfrm rot="5400000">
            <a:off x="11116098" y="2435602"/>
            <a:ext cx="1125629" cy="369332"/>
          </a:xfrm>
          <a:prstGeom prst="rect">
            <a:avLst/>
          </a:prstGeom>
          <a:noFill/>
        </p:spPr>
        <p:txBody>
          <a:bodyPr wrap="none" rtlCol="0">
            <a:spAutoFit/>
          </a:bodyPr>
          <a:lstStyle/>
          <a:p>
            <a:r>
              <a:rPr lang="en-US" sz="1800" dirty="0">
                <a:solidFill>
                  <a:schemeClr val="bg1"/>
                </a:solidFill>
                <a:latin typeface="+mj-lt"/>
              </a:rPr>
              <a:t>Test split</a:t>
            </a:r>
            <a:endParaRPr lang="es-ES" sz="1800" dirty="0">
              <a:solidFill>
                <a:schemeClr val="bg1"/>
              </a:solidFill>
              <a:latin typeface="+mj-lt"/>
            </a:endParaRPr>
          </a:p>
        </p:txBody>
      </p:sp>
      <p:sp>
        <p:nvSpPr>
          <p:cNvPr id="17" name="CuadroTexto 16">
            <a:extLst>
              <a:ext uri="{FF2B5EF4-FFF2-40B4-BE49-F238E27FC236}">
                <a16:creationId xmlns:a16="http://schemas.microsoft.com/office/drawing/2014/main" id="{A1701E03-1AE7-061A-4A76-0A39BA611437}"/>
              </a:ext>
            </a:extLst>
          </p:cNvPr>
          <p:cNvSpPr txBox="1"/>
          <p:nvPr/>
        </p:nvSpPr>
        <p:spPr>
          <a:xfrm>
            <a:off x="693300" y="5420108"/>
            <a:ext cx="5021700" cy="400110"/>
          </a:xfrm>
          <a:prstGeom prst="rect">
            <a:avLst/>
          </a:prstGeom>
          <a:noFill/>
        </p:spPr>
        <p:txBody>
          <a:bodyPr wrap="square" rtlCol="0">
            <a:spAutoFit/>
          </a:bodyPr>
          <a:lstStyle/>
          <a:p>
            <a:r>
              <a:rPr lang="en-US" sz="2000" dirty="0">
                <a:solidFill>
                  <a:schemeClr val="bg1"/>
                </a:solidFill>
                <a:latin typeface="+mn-lt"/>
              </a:rPr>
              <a:t>Optimal generation strategy: </a:t>
            </a:r>
            <a:r>
              <a:rPr lang="en-US" sz="2000" dirty="0">
                <a:solidFill>
                  <a:schemeClr val="accent1">
                    <a:lumMod val="75000"/>
                  </a:schemeClr>
                </a:solidFill>
                <a:latin typeface="+mn-lt"/>
              </a:rPr>
              <a:t>5 new tokens</a:t>
            </a:r>
            <a:endParaRPr lang="es-ES" sz="2000" dirty="0">
              <a:solidFill>
                <a:schemeClr val="accent1">
                  <a:lumMod val="75000"/>
                </a:schemeClr>
              </a:solidFill>
              <a:latin typeface="+mn-lt"/>
            </a:endParaRPr>
          </a:p>
        </p:txBody>
      </p:sp>
      <p:sp>
        <p:nvSpPr>
          <p:cNvPr id="18" name="CuadroTexto 17">
            <a:extLst>
              <a:ext uri="{FF2B5EF4-FFF2-40B4-BE49-F238E27FC236}">
                <a16:creationId xmlns:a16="http://schemas.microsoft.com/office/drawing/2014/main" id="{1EA69667-68A2-7AA5-60C8-46F48B494107}"/>
              </a:ext>
            </a:extLst>
          </p:cNvPr>
          <p:cNvSpPr txBox="1"/>
          <p:nvPr/>
        </p:nvSpPr>
        <p:spPr>
          <a:xfrm>
            <a:off x="5714089" y="5296997"/>
            <a:ext cx="1431094" cy="646331"/>
          </a:xfrm>
          <a:prstGeom prst="rect">
            <a:avLst/>
          </a:prstGeom>
          <a:noFill/>
        </p:spPr>
        <p:txBody>
          <a:bodyPr wrap="square" rtlCol="0">
            <a:spAutoFit/>
          </a:bodyPr>
          <a:lstStyle/>
          <a:p>
            <a:pPr algn="ctr"/>
            <a:r>
              <a:rPr lang="en-US" sz="3600" dirty="0">
                <a:solidFill>
                  <a:schemeClr val="bg1"/>
                </a:solidFill>
                <a:latin typeface="+mn-lt"/>
              </a:rPr>
              <a:t>Why?</a:t>
            </a:r>
            <a:endParaRPr lang="es-ES" sz="3600" dirty="0">
              <a:solidFill>
                <a:schemeClr val="accent1">
                  <a:lumMod val="75000"/>
                </a:schemeClr>
              </a:solidFill>
              <a:latin typeface="+mn-lt"/>
            </a:endParaRPr>
          </a:p>
        </p:txBody>
      </p:sp>
      <p:sp>
        <p:nvSpPr>
          <p:cNvPr id="3" name="CuadroTexto 2">
            <a:extLst>
              <a:ext uri="{FF2B5EF4-FFF2-40B4-BE49-F238E27FC236}">
                <a16:creationId xmlns:a16="http://schemas.microsoft.com/office/drawing/2014/main" id="{58A84B8A-5EE4-3F80-6614-D786653DD6A5}"/>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25</a:t>
            </a:r>
            <a:endParaRPr lang="es-ES" dirty="0">
              <a:solidFill>
                <a:schemeClr val="bg1"/>
              </a:solidFill>
              <a:latin typeface="+mn-lt"/>
            </a:endParaRPr>
          </a:p>
        </p:txBody>
      </p:sp>
    </p:spTree>
    <p:extLst>
      <p:ext uri="{BB962C8B-B14F-4D97-AF65-F5344CB8AC3E}">
        <p14:creationId xmlns:p14="http://schemas.microsoft.com/office/powerpoint/2010/main" val="295049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Results: </a:t>
            </a:r>
            <a:r>
              <a:rPr lang="en-US" sz="3200" dirty="0">
                <a:solidFill>
                  <a:schemeClr val="accent1">
                    <a:lumMod val="75000"/>
                  </a:schemeClr>
                </a:solidFill>
                <a:latin typeface="+mj-lt"/>
              </a:rPr>
              <a:t>Phi</a:t>
            </a:r>
            <a:endParaRPr lang="es-ES" sz="3200" dirty="0">
              <a:latin typeface="+mj-lt"/>
            </a:endParaRPr>
          </a:p>
        </p:txBody>
      </p:sp>
      <p:pic>
        <p:nvPicPr>
          <p:cNvPr id="5" name="Imagen 4" descr="Gráfico, Gráfico de barras&#10;&#10;Descripción generada automáticamente">
            <a:extLst>
              <a:ext uri="{FF2B5EF4-FFF2-40B4-BE49-F238E27FC236}">
                <a16:creationId xmlns:a16="http://schemas.microsoft.com/office/drawing/2014/main" id="{2913129D-53AA-CB85-2CB7-E4F2E288D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549" y="1784060"/>
            <a:ext cx="4263527" cy="3470996"/>
          </a:xfrm>
          <a:prstGeom prst="rect">
            <a:avLst/>
          </a:prstGeom>
          <a:ln>
            <a:noFill/>
          </a:ln>
          <a:effectLst>
            <a:outerShdw blurRad="190500" algn="tl" rotWithShape="0">
              <a:srgbClr val="000000">
                <a:alpha val="70000"/>
              </a:srgbClr>
            </a:outerShdw>
          </a:effectLst>
        </p:spPr>
      </p:pic>
      <p:pic>
        <p:nvPicPr>
          <p:cNvPr id="7" name="Imagen 6" descr="Gráfico, Gráfico de barras&#10;&#10;Descripción generada automáticamente">
            <a:extLst>
              <a:ext uri="{FF2B5EF4-FFF2-40B4-BE49-F238E27FC236}">
                <a16:creationId xmlns:a16="http://schemas.microsoft.com/office/drawing/2014/main" id="{5D911C41-0EA2-3704-2402-AE2B991EF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924" y="1784060"/>
            <a:ext cx="4263528" cy="3470996"/>
          </a:xfrm>
          <a:prstGeom prst="rect">
            <a:avLst/>
          </a:prstGeom>
          <a:ln>
            <a:noFill/>
          </a:ln>
          <a:effectLst>
            <a:outerShdw blurRad="190500" algn="tl" rotWithShape="0">
              <a:srgbClr val="000000">
                <a:alpha val="70000"/>
              </a:srgbClr>
            </a:outerShdw>
          </a:effectLst>
        </p:spPr>
      </p:pic>
      <p:sp>
        <p:nvSpPr>
          <p:cNvPr id="10" name="CuadroTexto 9">
            <a:extLst>
              <a:ext uri="{FF2B5EF4-FFF2-40B4-BE49-F238E27FC236}">
                <a16:creationId xmlns:a16="http://schemas.microsoft.com/office/drawing/2014/main" id="{0F0E1DCD-A65A-FF88-2C0C-ECCA8BC719EF}"/>
              </a:ext>
            </a:extLst>
          </p:cNvPr>
          <p:cNvSpPr txBox="1"/>
          <p:nvPr/>
        </p:nvSpPr>
        <p:spPr>
          <a:xfrm>
            <a:off x="1846278" y="5482094"/>
            <a:ext cx="8558753" cy="400110"/>
          </a:xfrm>
          <a:prstGeom prst="rect">
            <a:avLst/>
          </a:prstGeom>
          <a:noFill/>
        </p:spPr>
        <p:txBody>
          <a:bodyPr wrap="none" rtlCol="0">
            <a:spAutoFit/>
          </a:bodyPr>
          <a:lstStyle/>
          <a:p>
            <a:r>
              <a:rPr lang="en-US" sz="2000" dirty="0">
                <a:solidFill>
                  <a:schemeClr val="accent1">
                    <a:lumMod val="75000"/>
                  </a:schemeClr>
                </a:solidFill>
                <a:latin typeface="+mj-lt"/>
              </a:rPr>
              <a:t>Phi-3 outperforms </a:t>
            </a:r>
            <a:r>
              <a:rPr lang="en-US" sz="2000" dirty="0">
                <a:solidFill>
                  <a:schemeClr val="bg1"/>
                </a:solidFill>
                <a:latin typeface="+mj-lt"/>
              </a:rPr>
              <a:t>Phi-2. Expected, since Phi-3 is newer and 30% larger.</a:t>
            </a:r>
            <a:endParaRPr lang="es-ES" sz="2000" dirty="0">
              <a:solidFill>
                <a:schemeClr val="bg1"/>
              </a:solidFill>
              <a:latin typeface="+mj-lt"/>
            </a:endParaRPr>
          </a:p>
        </p:txBody>
      </p:sp>
      <p:sp>
        <p:nvSpPr>
          <p:cNvPr id="3" name="CuadroTexto 2">
            <a:extLst>
              <a:ext uri="{FF2B5EF4-FFF2-40B4-BE49-F238E27FC236}">
                <a16:creationId xmlns:a16="http://schemas.microsoft.com/office/drawing/2014/main" id="{0678782B-326C-C00A-B4CF-7B3F3F7A7874}"/>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26</a:t>
            </a:r>
            <a:endParaRPr lang="es-ES" dirty="0">
              <a:solidFill>
                <a:schemeClr val="bg1"/>
              </a:solidFill>
              <a:latin typeface="+mn-lt"/>
            </a:endParaRPr>
          </a:p>
        </p:txBody>
      </p:sp>
    </p:spTree>
    <p:extLst>
      <p:ext uri="{BB962C8B-B14F-4D97-AF65-F5344CB8AC3E}">
        <p14:creationId xmlns:p14="http://schemas.microsoft.com/office/powerpoint/2010/main" val="97545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Results: </a:t>
            </a:r>
            <a:r>
              <a:rPr lang="en-US" sz="3200" dirty="0">
                <a:solidFill>
                  <a:schemeClr val="accent1">
                    <a:lumMod val="75000"/>
                  </a:schemeClr>
                </a:solidFill>
                <a:latin typeface="+mj-lt"/>
              </a:rPr>
              <a:t>examples</a:t>
            </a:r>
            <a:endParaRPr lang="es-ES" sz="3200" dirty="0">
              <a:solidFill>
                <a:schemeClr val="accent1">
                  <a:lumMod val="75000"/>
                </a:schemeClr>
              </a:solidFill>
              <a:latin typeface="+mj-lt"/>
            </a:endParaRPr>
          </a:p>
        </p:txBody>
      </p:sp>
      <p:sp>
        <p:nvSpPr>
          <p:cNvPr id="4" name="CuadroTexto 3">
            <a:extLst>
              <a:ext uri="{FF2B5EF4-FFF2-40B4-BE49-F238E27FC236}">
                <a16:creationId xmlns:a16="http://schemas.microsoft.com/office/drawing/2014/main" id="{7C5761C9-DB37-633B-D1CF-D4597BC75369}"/>
              </a:ext>
            </a:extLst>
          </p:cNvPr>
          <p:cNvSpPr txBox="1"/>
          <p:nvPr/>
        </p:nvSpPr>
        <p:spPr>
          <a:xfrm>
            <a:off x="960000" y="1356967"/>
            <a:ext cx="6278082" cy="5047536"/>
          </a:xfrm>
          <a:prstGeom prst="rect">
            <a:avLst/>
          </a:prstGeom>
          <a:noFill/>
        </p:spPr>
        <p:txBody>
          <a:bodyPr wrap="square" rtlCol="0">
            <a:spAutoFit/>
          </a:bodyPr>
          <a:lstStyle/>
          <a:p>
            <a:pPr algn="just"/>
            <a:r>
              <a:rPr lang="en-US" dirty="0">
                <a:solidFill>
                  <a:schemeClr val="accent1">
                    <a:lumMod val="75000"/>
                  </a:schemeClr>
                </a:solidFill>
                <a:latin typeface="+mn-lt"/>
              </a:rPr>
              <a:t>Context: </a:t>
            </a:r>
            <a:r>
              <a:rPr lang="en-US" dirty="0">
                <a:solidFill>
                  <a:schemeClr val="bg1"/>
                </a:solidFill>
                <a:latin typeface="+mn-lt"/>
              </a:rPr>
              <a:t>"[PAR] [TLE] Louis Smith (musician) [SEP] While studying at the University of Michigan, he played with visiting musicians such as Dizzy Gillespie, Miles Davis, Thad Jones and Billy Mitchell, before going on to play with Sonny Stitt, Count Basie and Al </a:t>
            </a:r>
            <a:r>
              <a:rPr lang="en-US" dirty="0" err="1">
                <a:solidFill>
                  <a:schemeClr val="bg1"/>
                </a:solidFill>
                <a:latin typeface="+mn-lt"/>
              </a:rPr>
              <a:t>McKibbon</a:t>
            </a:r>
            <a:r>
              <a:rPr lang="en-US" dirty="0">
                <a:solidFill>
                  <a:schemeClr val="bg1"/>
                </a:solidFill>
                <a:latin typeface="+mn-lt"/>
              </a:rPr>
              <a:t>, Cannonball Adderley, Percy Heath, Philly Joe Jones, Lou Donaldson, Donald Byrd, Kenny Dorham and Zoot Sims. [PAR] [TLE] </a:t>
            </a:r>
            <a:r>
              <a:rPr lang="en-US" b="1" dirty="0">
                <a:solidFill>
                  <a:schemeClr val="bg1"/>
                </a:solidFill>
                <a:latin typeface="+mn-lt"/>
              </a:rPr>
              <a:t>Miles Davis </a:t>
            </a:r>
            <a:r>
              <a:rPr lang="en-US" dirty="0">
                <a:solidFill>
                  <a:schemeClr val="bg1"/>
                </a:solidFill>
                <a:latin typeface="+mn-lt"/>
              </a:rPr>
              <a:t>[SEP] </a:t>
            </a:r>
            <a:r>
              <a:rPr lang="en-US" b="1" dirty="0">
                <a:solidFill>
                  <a:schemeClr val="bg1"/>
                </a:solidFill>
                <a:latin typeface="+mn-lt"/>
              </a:rPr>
              <a:t>Miles Dewey Davis III </a:t>
            </a:r>
            <a:r>
              <a:rPr lang="en-US" dirty="0">
                <a:solidFill>
                  <a:schemeClr val="bg1"/>
                </a:solidFill>
                <a:latin typeface="+mn-lt"/>
              </a:rPr>
              <a:t>(May 26, 1926September 28, 1991) was an American jazz trumpeter, bandleader, and composer. He is among the most influential and acclaimed figures in the history of jazz and 20th century music. Davis adopted a variety of musical directions in his five-decade career which kept him at the forefront of a number of major stylistic developments in jazz.“</a:t>
            </a:r>
          </a:p>
          <a:p>
            <a:pPr algn="just"/>
            <a:endParaRPr lang="en-US" dirty="0">
              <a:solidFill>
                <a:schemeClr val="bg1"/>
              </a:solidFill>
              <a:latin typeface="+mn-lt"/>
            </a:endParaRPr>
          </a:p>
          <a:p>
            <a:pPr algn="just"/>
            <a:r>
              <a:rPr lang="en-US" dirty="0">
                <a:solidFill>
                  <a:schemeClr val="accent1">
                    <a:lumMod val="75000"/>
                  </a:schemeClr>
                </a:solidFill>
                <a:latin typeface="+mn-lt"/>
              </a:rPr>
              <a:t>Question:</a:t>
            </a:r>
            <a:r>
              <a:rPr lang="en-US" dirty="0">
                <a:solidFill>
                  <a:schemeClr val="bg1"/>
                </a:solidFill>
                <a:latin typeface="+mn-lt"/>
              </a:rPr>
              <a:t> "While at the University of Michigan, Louis Smith played with what American jazz trumpeter, bandleader, and composer?" </a:t>
            </a:r>
          </a:p>
          <a:p>
            <a:pPr algn="just"/>
            <a:endParaRPr lang="en-US" dirty="0">
              <a:solidFill>
                <a:schemeClr val="bg1"/>
              </a:solidFill>
              <a:latin typeface="+mn-lt"/>
            </a:endParaRPr>
          </a:p>
          <a:p>
            <a:pPr algn="just"/>
            <a:r>
              <a:rPr lang="en-US" dirty="0">
                <a:solidFill>
                  <a:schemeClr val="accent1">
                    <a:lumMod val="75000"/>
                  </a:schemeClr>
                </a:solidFill>
                <a:latin typeface="+mn-lt"/>
              </a:rPr>
              <a:t>Answer:</a:t>
            </a:r>
            <a:r>
              <a:rPr lang="en-US" dirty="0">
                <a:solidFill>
                  <a:schemeClr val="bg1"/>
                </a:solidFill>
                <a:latin typeface="+mn-lt"/>
              </a:rPr>
              <a:t> "Miles Dewey Davis III“</a:t>
            </a:r>
          </a:p>
          <a:p>
            <a:pPr algn="just"/>
            <a:endParaRPr lang="en-US" dirty="0">
              <a:solidFill>
                <a:schemeClr val="bg1"/>
              </a:solidFill>
              <a:latin typeface="+mn-lt"/>
            </a:endParaRPr>
          </a:p>
          <a:p>
            <a:pPr algn="just"/>
            <a:endParaRPr lang="en-US" dirty="0">
              <a:solidFill>
                <a:schemeClr val="accent1">
                  <a:lumMod val="75000"/>
                </a:schemeClr>
              </a:solidFill>
              <a:latin typeface="+mn-lt"/>
            </a:endParaRPr>
          </a:p>
          <a:p>
            <a:pPr algn="just"/>
            <a:r>
              <a:rPr lang="en-US" b="1" dirty="0" err="1">
                <a:solidFill>
                  <a:schemeClr val="accent1">
                    <a:lumMod val="75000"/>
                  </a:schemeClr>
                </a:solidFill>
                <a:latin typeface="+mn-lt"/>
              </a:rPr>
              <a:t>RoBERTa</a:t>
            </a:r>
            <a:r>
              <a:rPr lang="en-US" dirty="0">
                <a:solidFill>
                  <a:schemeClr val="accent1">
                    <a:lumMod val="75000"/>
                  </a:schemeClr>
                </a:solidFill>
                <a:latin typeface="+mn-lt"/>
              </a:rPr>
              <a:t> prediction: </a:t>
            </a:r>
            <a:r>
              <a:rPr lang="en-US" dirty="0">
                <a:solidFill>
                  <a:schemeClr val="bg1"/>
                </a:solidFill>
                <a:latin typeface="+mn-lt"/>
              </a:rPr>
              <a:t>"Miles Davis" 	(EM: 0.0%, 	    F1: 66.7%)</a:t>
            </a:r>
          </a:p>
          <a:p>
            <a:pPr algn="just"/>
            <a:endParaRPr lang="en-US" dirty="0">
              <a:solidFill>
                <a:schemeClr val="bg1"/>
              </a:solidFill>
              <a:latin typeface="+mn-lt"/>
            </a:endParaRPr>
          </a:p>
          <a:p>
            <a:pPr algn="just"/>
            <a:r>
              <a:rPr lang="en-US" b="1" dirty="0">
                <a:solidFill>
                  <a:schemeClr val="accent1">
                    <a:lumMod val="75000"/>
                  </a:schemeClr>
                </a:solidFill>
                <a:latin typeface="+mn-lt"/>
              </a:rPr>
              <a:t>T5</a:t>
            </a:r>
            <a:r>
              <a:rPr lang="en-US" dirty="0">
                <a:solidFill>
                  <a:schemeClr val="accent1">
                    <a:lumMod val="75000"/>
                  </a:schemeClr>
                </a:solidFill>
                <a:latin typeface="+mn-lt"/>
              </a:rPr>
              <a:t> prediction:</a:t>
            </a:r>
            <a:r>
              <a:rPr lang="en-US" dirty="0">
                <a:solidFill>
                  <a:schemeClr val="bg1"/>
                </a:solidFill>
                <a:latin typeface="+mn-lt"/>
              </a:rPr>
              <a:t> "Miles Dewey Davis III" 	(EM: 100.0%,  F1: 100.0%)</a:t>
            </a:r>
          </a:p>
          <a:p>
            <a:pPr algn="just"/>
            <a:endParaRPr lang="en-US" dirty="0">
              <a:solidFill>
                <a:schemeClr val="bg1"/>
              </a:solidFill>
              <a:latin typeface="+mn-lt"/>
            </a:endParaRPr>
          </a:p>
          <a:p>
            <a:pPr algn="just"/>
            <a:r>
              <a:rPr lang="en-US" b="1" dirty="0">
                <a:solidFill>
                  <a:schemeClr val="accent1">
                    <a:lumMod val="75000"/>
                  </a:schemeClr>
                </a:solidFill>
                <a:latin typeface="+mn-lt"/>
              </a:rPr>
              <a:t>Phi</a:t>
            </a:r>
            <a:r>
              <a:rPr lang="en-US" dirty="0">
                <a:solidFill>
                  <a:schemeClr val="accent1">
                    <a:lumMod val="75000"/>
                  </a:schemeClr>
                </a:solidFill>
                <a:latin typeface="+mn-lt"/>
              </a:rPr>
              <a:t> prediction: </a:t>
            </a:r>
            <a:r>
              <a:rPr lang="en-US" dirty="0">
                <a:solidFill>
                  <a:schemeClr val="bg1"/>
                </a:solidFill>
                <a:latin typeface="+mn-lt"/>
              </a:rPr>
              <a:t>"Miles Davis\</a:t>
            </a:r>
            <a:r>
              <a:rPr lang="en-US" dirty="0" err="1">
                <a:solidFill>
                  <a:schemeClr val="bg1"/>
                </a:solidFill>
                <a:latin typeface="+mn-lt"/>
              </a:rPr>
              <a:t>nQuestion</a:t>
            </a:r>
            <a:r>
              <a:rPr lang="en-US" dirty="0">
                <a:solidFill>
                  <a:schemeClr val="bg1"/>
                </a:solidFill>
                <a:latin typeface="+mn-lt"/>
              </a:rPr>
              <a:t>" 	(EM: 0.0%, 	    F1: 57.1%)</a:t>
            </a:r>
            <a:endParaRPr lang="es-ES" dirty="0">
              <a:solidFill>
                <a:schemeClr val="bg1"/>
              </a:solidFill>
              <a:latin typeface="+mn-lt"/>
            </a:endParaRPr>
          </a:p>
        </p:txBody>
      </p:sp>
      <p:cxnSp>
        <p:nvCxnSpPr>
          <p:cNvPr id="8" name="Conector recto 7">
            <a:extLst>
              <a:ext uri="{FF2B5EF4-FFF2-40B4-BE49-F238E27FC236}">
                <a16:creationId xmlns:a16="http://schemas.microsoft.com/office/drawing/2014/main" id="{42AE5D6D-C782-55F0-B1C0-14506F2562D3}"/>
              </a:ext>
            </a:extLst>
          </p:cNvPr>
          <p:cNvCxnSpPr>
            <a:cxnSpLocks/>
          </p:cNvCxnSpPr>
          <p:nvPr/>
        </p:nvCxnSpPr>
        <p:spPr>
          <a:xfrm>
            <a:off x="1740664" y="4968607"/>
            <a:ext cx="466013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A116769-BB46-4C9E-1B01-E5B4A316300D}"/>
              </a:ext>
            </a:extLst>
          </p:cNvPr>
          <p:cNvSpPr txBox="1"/>
          <p:nvPr/>
        </p:nvSpPr>
        <p:spPr>
          <a:xfrm>
            <a:off x="7744858" y="1833934"/>
            <a:ext cx="3756752" cy="1815882"/>
          </a:xfrm>
          <a:prstGeom prst="rect">
            <a:avLst/>
          </a:prstGeom>
          <a:noFill/>
        </p:spPr>
        <p:txBody>
          <a:bodyPr wrap="square" rtlCol="0">
            <a:spAutoFit/>
          </a:bodyPr>
          <a:lstStyle/>
          <a:p>
            <a:pPr algn="just"/>
            <a:r>
              <a:rPr lang="en-US" sz="1600" dirty="0">
                <a:solidFill>
                  <a:schemeClr val="bg1"/>
                </a:solidFill>
                <a:latin typeface="+mn-lt"/>
              </a:rPr>
              <a:t>EM is not very reliable.</a:t>
            </a:r>
          </a:p>
          <a:p>
            <a:pPr algn="just"/>
            <a:endParaRPr lang="en-US" sz="1600" dirty="0">
              <a:solidFill>
                <a:schemeClr val="bg1"/>
              </a:solidFill>
              <a:latin typeface="+mn-lt"/>
            </a:endParaRPr>
          </a:p>
          <a:p>
            <a:pPr algn="just"/>
            <a:r>
              <a:rPr lang="en-US" sz="1600" dirty="0">
                <a:solidFill>
                  <a:schemeClr val="bg1"/>
                </a:solidFill>
                <a:latin typeface="+mn-lt"/>
              </a:rPr>
              <a:t>In </a:t>
            </a:r>
            <a:r>
              <a:rPr lang="en-US" sz="1600" dirty="0" err="1">
                <a:solidFill>
                  <a:schemeClr val="bg1"/>
                </a:solidFill>
                <a:latin typeface="+mn-lt"/>
              </a:rPr>
              <a:t>RoBERTa</a:t>
            </a:r>
            <a:r>
              <a:rPr lang="en-US" sz="1600" dirty="0">
                <a:solidFill>
                  <a:schemeClr val="bg1"/>
                </a:solidFill>
                <a:latin typeface="+mn-lt"/>
              </a:rPr>
              <a:t> case, F1 fails to identify entity semantics.</a:t>
            </a:r>
          </a:p>
          <a:p>
            <a:pPr algn="just">
              <a:buClr>
                <a:schemeClr val="bg1"/>
              </a:buClr>
            </a:pPr>
            <a:endParaRPr lang="en-US" sz="1600" dirty="0">
              <a:solidFill>
                <a:schemeClr val="bg1"/>
              </a:solidFill>
              <a:latin typeface="+mn-lt"/>
            </a:endParaRPr>
          </a:p>
          <a:p>
            <a:pPr lvl="1" algn="just">
              <a:buClr>
                <a:schemeClr val="bg1"/>
              </a:buClr>
            </a:pPr>
            <a:r>
              <a:rPr lang="en-US" sz="1600" dirty="0">
                <a:solidFill>
                  <a:schemeClr val="bg1"/>
                </a:solidFill>
                <a:latin typeface="+mn-lt"/>
              </a:rPr>
              <a:t>Phi presents generation problems; generation strategy alleviates them.</a:t>
            </a:r>
          </a:p>
        </p:txBody>
      </p:sp>
      <p:sp>
        <p:nvSpPr>
          <p:cNvPr id="13" name="CuadroTexto 12">
            <a:extLst>
              <a:ext uri="{FF2B5EF4-FFF2-40B4-BE49-F238E27FC236}">
                <a16:creationId xmlns:a16="http://schemas.microsoft.com/office/drawing/2014/main" id="{41A223C3-B754-08D7-894A-EA9759D4A543}"/>
              </a:ext>
            </a:extLst>
          </p:cNvPr>
          <p:cNvSpPr txBox="1"/>
          <p:nvPr/>
        </p:nvSpPr>
        <p:spPr>
          <a:xfrm>
            <a:off x="7744858" y="1356967"/>
            <a:ext cx="1997663" cy="461665"/>
          </a:xfrm>
          <a:prstGeom prst="rect">
            <a:avLst/>
          </a:prstGeom>
          <a:noFill/>
        </p:spPr>
        <p:txBody>
          <a:bodyPr wrap="none" rtlCol="0">
            <a:spAutoFit/>
          </a:bodyPr>
          <a:lstStyle/>
          <a:p>
            <a:r>
              <a:rPr lang="en-US" sz="2400" dirty="0">
                <a:solidFill>
                  <a:schemeClr val="accent1">
                    <a:lumMod val="75000"/>
                  </a:schemeClr>
                </a:solidFill>
                <a:latin typeface="+mn-lt"/>
              </a:rPr>
              <a:t>Observations</a:t>
            </a:r>
            <a:endParaRPr lang="es-ES" sz="2400" dirty="0">
              <a:solidFill>
                <a:schemeClr val="accent1">
                  <a:lumMod val="75000"/>
                </a:schemeClr>
              </a:solidFill>
              <a:latin typeface="+mn-lt"/>
            </a:endParaRPr>
          </a:p>
        </p:txBody>
      </p:sp>
      <p:cxnSp>
        <p:nvCxnSpPr>
          <p:cNvPr id="14" name="Conector recto 13">
            <a:extLst>
              <a:ext uri="{FF2B5EF4-FFF2-40B4-BE49-F238E27FC236}">
                <a16:creationId xmlns:a16="http://schemas.microsoft.com/office/drawing/2014/main" id="{674A28CE-EEB3-BD9D-9C02-79E1816BCD79}"/>
              </a:ext>
            </a:extLst>
          </p:cNvPr>
          <p:cNvCxnSpPr>
            <a:cxnSpLocks/>
          </p:cNvCxnSpPr>
          <p:nvPr/>
        </p:nvCxnSpPr>
        <p:spPr>
          <a:xfrm flipV="1">
            <a:off x="7458419" y="1587799"/>
            <a:ext cx="0" cy="4394360"/>
          </a:xfrm>
          <a:prstGeom prst="line">
            <a:avLst/>
          </a:prstGeom>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BC3CE6D7-06D8-30F8-B6A2-0A5A8BFFAB9A}"/>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27</a:t>
            </a:r>
            <a:endParaRPr lang="es-ES" dirty="0">
              <a:solidFill>
                <a:schemeClr val="bg1"/>
              </a:solidFill>
              <a:latin typeface="+mn-lt"/>
            </a:endParaRPr>
          </a:p>
        </p:txBody>
      </p:sp>
    </p:spTree>
    <p:extLst>
      <p:ext uri="{BB962C8B-B14F-4D97-AF65-F5344CB8AC3E}">
        <p14:creationId xmlns:p14="http://schemas.microsoft.com/office/powerpoint/2010/main" val="3220281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Results: </a:t>
            </a:r>
            <a:r>
              <a:rPr lang="en-US" sz="3200" dirty="0">
                <a:solidFill>
                  <a:schemeClr val="accent1">
                    <a:lumMod val="75000"/>
                  </a:schemeClr>
                </a:solidFill>
                <a:latin typeface="+mj-lt"/>
              </a:rPr>
              <a:t>examples</a:t>
            </a:r>
            <a:endParaRPr lang="es-ES" sz="3200" dirty="0">
              <a:solidFill>
                <a:schemeClr val="accent1">
                  <a:lumMod val="75000"/>
                </a:schemeClr>
              </a:solidFill>
              <a:latin typeface="+mj-lt"/>
            </a:endParaRPr>
          </a:p>
        </p:txBody>
      </p:sp>
      <p:sp>
        <p:nvSpPr>
          <p:cNvPr id="4" name="CuadroTexto 3">
            <a:extLst>
              <a:ext uri="{FF2B5EF4-FFF2-40B4-BE49-F238E27FC236}">
                <a16:creationId xmlns:a16="http://schemas.microsoft.com/office/drawing/2014/main" id="{7C5761C9-DB37-633B-D1CF-D4597BC75369}"/>
              </a:ext>
            </a:extLst>
          </p:cNvPr>
          <p:cNvSpPr txBox="1"/>
          <p:nvPr/>
        </p:nvSpPr>
        <p:spPr>
          <a:xfrm>
            <a:off x="960000" y="1218380"/>
            <a:ext cx="5650114" cy="3539430"/>
          </a:xfrm>
          <a:prstGeom prst="rect">
            <a:avLst/>
          </a:prstGeom>
          <a:noFill/>
        </p:spPr>
        <p:txBody>
          <a:bodyPr wrap="square" rtlCol="0">
            <a:spAutoFit/>
          </a:bodyPr>
          <a:lstStyle/>
          <a:p>
            <a:pPr algn="just"/>
            <a:r>
              <a:rPr lang="en-US" dirty="0">
                <a:solidFill>
                  <a:schemeClr val="accent1">
                    <a:lumMod val="75000"/>
                  </a:schemeClr>
                </a:solidFill>
                <a:latin typeface="+mn-lt"/>
              </a:rPr>
              <a:t>Context: </a:t>
            </a:r>
            <a:r>
              <a:rPr lang="en-US" dirty="0">
                <a:solidFill>
                  <a:schemeClr val="bg1"/>
                </a:solidFill>
                <a:latin typeface="+mn-lt"/>
              </a:rPr>
              <a:t>"The 52nd government of Turkey (30 October </a:t>
            </a:r>
            <a:r>
              <a:rPr lang="en-US" b="1" dirty="0">
                <a:solidFill>
                  <a:schemeClr val="bg1"/>
                </a:solidFill>
                <a:latin typeface="+mn-lt"/>
              </a:rPr>
              <a:t>1995</a:t>
            </a:r>
            <a:r>
              <a:rPr lang="en-US" dirty="0">
                <a:solidFill>
                  <a:schemeClr val="bg1"/>
                </a:solidFill>
                <a:latin typeface="+mn-lt"/>
              </a:rPr>
              <a:t> – 6 March 1996) was a caretaker coalition government formed by True Path Party (DYP) and Republican People’s Party (CHP).“</a:t>
            </a:r>
          </a:p>
          <a:p>
            <a:pPr algn="just"/>
            <a:endParaRPr lang="en-US" dirty="0">
              <a:solidFill>
                <a:schemeClr val="bg1"/>
              </a:solidFill>
              <a:latin typeface="+mn-lt"/>
            </a:endParaRPr>
          </a:p>
          <a:p>
            <a:pPr algn="just"/>
            <a:r>
              <a:rPr lang="en-US" dirty="0">
                <a:solidFill>
                  <a:schemeClr val="accent1">
                    <a:lumMod val="75000"/>
                  </a:schemeClr>
                </a:solidFill>
                <a:latin typeface="+mn-lt"/>
              </a:rPr>
              <a:t>Question:</a:t>
            </a:r>
            <a:r>
              <a:rPr lang="en-US" dirty="0">
                <a:solidFill>
                  <a:schemeClr val="bg1"/>
                </a:solidFill>
                <a:latin typeface="+mn-lt"/>
              </a:rPr>
              <a:t> "What year did 52nd government of Turkey start?"</a:t>
            </a:r>
          </a:p>
          <a:p>
            <a:pPr algn="just"/>
            <a:endParaRPr lang="en-US" dirty="0">
              <a:solidFill>
                <a:schemeClr val="accent1">
                  <a:lumMod val="75000"/>
                </a:schemeClr>
              </a:solidFill>
              <a:latin typeface="+mn-lt"/>
            </a:endParaRPr>
          </a:p>
          <a:p>
            <a:pPr algn="just"/>
            <a:r>
              <a:rPr lang="en-US" dirty="0">
                <a:solidFill>
                  <a:schemeClr val="accent1">
                    <a:lumMod val="75000"/>
                  </a:schemeClr>
                </a:solidFill>
                <a:latin typeface="+mn-lt"/>
              </a:rPr>
              <a:t>Answer:</a:t>
            </a:r>
            <a:r>
              <a:rPr lang="en-US" dirty="0">
                <a:solidFill>
                  <a:schemeClr val="bg1"/>
                </a:solidFill>
                <a:latin typeface="+mn-lt"/>
              </a:rPr>
              <a:t> </a:t>
            </a:r>
            <a:r>
              <a:rPr lang="es-ES" dirty="0">
                <a:solidFill>
                  <a:schemeClr val="bg1"/>
                </a:solidFill>
                <a:latin typeface="+mn-lt"/>
              </a:rPr>
              <a:t>“1995“</a:t>
            </a:r>
          </a:p>
          <a:p>
            <a:pPr algn="just"/>
            <a:endParaRPr lang="en-US" dirty="0">
              <a:solidFill>
                <a:schemeClr val="bg1"/>
              </a:solidFill>
              <a:latin typeface="+mn-lt"/>
            </a:endParaRPr>
          </a:p>
          <a:p>
            <a:pPr algn="just"/>
            <a:endParaRPr lang="en-US" dirty="0">
              <a:solidFill>
                <a:schemeClr val="bg1"/>
              </a:solidFill>
              <a:latin typeface="+mn-lt"/>
            </a:endParaRPr>
          </a:p>
          <a:p>
            <a:pPr algn="just"/>
            <a:endParaRPr lang="en-US" dirty="0">
              <a:solidFill>
                <a:schemeClr val="bg1"/>
              </a:solidFill>
              <a:latin typeface="+mn-lt"/>
            </a:endParaRPr>
          </a:p>
          <a:p>
            <a:pPr algn="just"/>
            <a:r>
              <a:rPr lang="en-US" b="1" dirty="0" err="1">
                <a:solidFill>
                  <a:schemeClr val="accent1">
                    <a:lumMod val="75000"/>
                  </a:schemeClr>
                </a:solidFill>
                <a:latin typeface="+mn-lt"/>
              </a:rPr>
              <a:t>RoBERTa</a:t>
            </a:r>
            <a:r>
              <a:rPr lang="en-US" dirty="0">
                <a:solidFill>
                  <a:schemeClr val="accent1">
                    <a:lumMod val="75000"/>
                  </a:schemeClr>
                </a:solidFill>
                <a:latin typeface="+mn-lt"/>
              </a:rPr>
              <a:t> prediction: </a:t>
            </a:r>
            <a:r>
              <a:rPr lang="en-US" dirty="0">
                <a:solidFill>
                  <a:schemeClr val="bg1"/>
                </a:solidFill>
                <a:latin typeface="+mn-lt"/>
              </a:rPr>
              <a:t>“</a:t>
            </a:r>
            <a:r>
              <a:rPr lang="pt-BR" dirty="0">
                <a:solidFill>
                  <a:schemeClr val="bg1"/>
                </a:solidFill>
                <a:latin typeface="+mn-lt"/>
              </a:rPr>
              <a:t>1995“ 	(EM: 100.0%, F1: 100.0%)</a:t>
            </a:r>
            <a:endParaRPr lang="en-US" dirty="0">
              <a:solidFill>
                <a:schemeClr val="bg1"/>
              </a:solidFill>
              <a:latin typeface="+mn-lt"/>
            </a:endParaRPr>
          </a:p>
          <a:p>
            <a:pPr algn="just"/>
            <a:endParaRPr lang="en-US" dirty="0">
              <a:solidFill>
                <a:schemeClr val="bg1"/>
              </a:solidFill>
              <a:latin typeface="+mn-lt"/>
            </a:endParaRPr>
          </a:p>
          <a:p>
            <a:pPr algn="just"/>
            <a:r>
              <a:rPr lang="en-US" b="1" dirty="0">
                <a:solidFill>
                  <a:schemeClr val="accent1">
                    <a:lumMod val="75000"/>
                  </a:schemeClr>
                </a:solidFill>
                <a:latin typeface="+mn-lt"/>
              </a:rPr>
              <a:t>T5</a:t>
            </a:r>
            <a:r>
              <a:rPr lang="en-US" dirty="0">
                <a:solidFill>
                  <a:schemeClr val="accent1">
                    <a:lumMod val="75000"/>
                  </a:schemeClr>
                </a:solidFill>
                <a:latin typeface="+mn-lt"/>
              </a:rPr>
              <a:t> prediction:</a:t>
            </a:r>
            <a:r>
              <a:rPr lang="en-US" dirty="0">
                <a:solidFill>
                  <a:schemeClr val="bg1"/>
                </a:solidFill>
                <a:latin typeface="+mn-lt"/>
              </a:rPr>
              <a:t> “</a:t>
            </a:r>
            <a:r>
              <a:rPr lang="pt-BR" dirty="0">
                <a:solidFill>
                  <a:schemeClr val="bg1"/>
                </a:solidFill>
                <a:latin typeface="+mn-lt"/>
              </a:rPr>
              <a:t>1995“ 		(EM: 100.0%, F1: 100.0%)</a:t>
            </a:r>
            <a:endParaRPr lang="en-US" dirty="0">
              <a:solidFill>
                <a:schemeClr val="bg1"/>
              </a:solidFill>
              <a:latin typeface="+mn-lt"/>
            </a:endParaRPr>
          </a:p>
          <a:p>
            <a:pPr algn="just"/>
            <a:endParaRPr lang="en-US" dirty="0">
              <a:solidFill>
                <a:schemeClr val="bg1"/>
              </a:solidFill>
              <a:latin typeface="+mn-lt"/>
            </a:endParaRPr>
          </a:p>
          <a:p>
            <a:pPr algn="just"/>
            <a:r>
              <a:rPr lang="en-US" b="1" dirty="0">
                <a:solidFill>
                  <a:schemeClr val="accent1">
                    <a:lumMod val="75000"/>
                  </a:schemeClr>
                </a:solidFill>
                <a:latin typeface="+mn-lt"/>
              </a:rPr>
              <a:t>Phi</a:t>
            </a:r>
            <a:r>
              <a:rPr lang="en-US" dirty="0">
                <a:solidFill>
                  <a:schemeClr val="accent1">
                    <a:lumMod val="75000"/>
                  </a:schemeClr>
                </a:solidFill>
                <a:latin typeface="+mn-lt"/>
              </a:rPr>
              <a:t> prediction: </a:t>
            </a:r>
            <a:r>
              <a:rPr lang="en-US" dirty="0">
                <a:solidFill>
                  <a:schemeClr val="bg1"/>
                </a:solidFill>
                <a:latin typeface="+mn-lt"/>
              </a:rPr>
              <a:t>“</a:t>
            </a:r>
            <a:r>
              <a:rPr lang="pt-BR" dirty="0">
                <a:solidFill>
                  <a:schemeClr val="bg1"/>
                </a:solidFill>
                <a:latin typeface="+mn-lt"/>
              </a:rPr>
              <a:t>1995“ 		(EM: 100.0%, F1: 100.0%)</a:t>
            </a:r>
            <a:endParaRPr lang="en-US" dirty="0">
              <a:solidFill>
                <a:schemeClr val="bg1"/>
              </a:solidFill>
              <a:latin typeface="+mn-lt"/>
            </a:endParaRPr>
          </a:p>
          <a:p>
            <a:pPr algn="just"/>
            <a:endParaRPr lang="es-ES" dirty="0">
              <a:solidFill>
                <a:schemeClr val="bg1"/>
              </a:solidFill>
              <a:latin typeface="+mn-lt"/>
            </a:endParaRPr>
          </a:p>
        </p:txBody>
      </p:sp>
      <p:cxnSp>
        <p:nvCxnSpPr>
          <p:cNvPr id="8" name="Conector recto 7">
            <a:extLst>
              <a:ext uri="{FF2B5EF4-FFF2-40B4-BE49-F238E27FC236}">
                <a16:creationId xmlns:a16="http://schemas.microsoft.com/office/drawing/2014/main" id="{42AE5D6D-C782-55F0-B1C0-14506F2562D3}"/>
              </a:ext>
            </a:extLst>
          </p:cNvPr>
          <p:cNvCxnSpPr>
            <a:cxnSpLocks/>
          </p:cNvCxnSpPr>
          <p:nvPr/>
        </p:nvCxnSpPr>
        <p:spPr>
          <a:xfrm>
            <a:off x="1435864" y="3073704"/>
            <a:ext cx="466013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A116769-BB46-4C9E-1B01-E5B4A316300D}"/>
              </a:ext>
            </a:extLst>
          </p:cNvPr>
          <p:cNvSpPr txBox="1"/>
          <p:nvPr/>
        </p:nvSpPr>
        <p:spPr>
          <a:xfrm>
            <a:off x="7292989" y="1818631"/>
            <a:ext cx="4296571" cy="1077218"/>
          </a:xfrm>
          <a:prstGeom prst="rect">
            <a:avLst/>
          </a:prstGeom>
          <a:noFill/>
        </p:spPr>
        <p:txBody>
          <a:bodyPr wrap="square" rtlCol="0">
            <a:spAutoFit/>
          </a:bodyPr>
          <a:lstStyle/>
          <a:p>
            <a:pPr algn="just"/>
            <a:r>
              <a:rPr lang="en-US" sz="1600" dirty="0">
                <a:solidFill>
                  <a:schemeClr val="bg1"/>
                </a:solidFill>
                <a:latin typeface="+mn-lt"/>
              </a:rPr>
              <a:t>All models succeed at date reasoning.</a:t>
            </a:r>
          </a:p>
          <a:p>
            <a:pPr algn="just"/>
            <a:endParaRPr lang="en-US" sz="1600" dirty="0">
              <a:solidFill>
                <a:schemeClr val="bg1"/>
              </a:solidFill>
              <a:latin typeface="+mn-lt"/>
            </a:endParaRPr>
          </a:p>
          <a:p>
            <a:pPr algn="just"/>
            <a:r>
              <a:rPr lang="en-US" sz="1600" dirty="0">
                <a:solidFill>
                  <a:schemeClr val="bg1"/>
                </a:solidFill>
                <a:latin typeface="+mn-lt"/>
              </a:rPr>
              <a:t>Generation with numbers is straightforward: no problems for Phi.</a:t>
            </a:r>
          </a:p>
        </p:txBody>
      </p:sp>
      <p:sp>
        <p:nvSpPr>
          <p:cNvPr id="13" name="CuadroTexto 12">
            <a:extLst>
              <a:ext uri="{FF2B5EF4-FFF2-40B4-BE49-F238E27FC236}">
                <a16:creationId xmlns:a16="http://schemas.microsoft.com/office/drawing/2014/main" id="{41A223C3-B754-08D7-894A-EA9759D4A543}"/>
              </a:ext>
            </a:extLst>
          </p:cNvPr>
          <p:cNvSpPr txBox="1"/>
          <p:nvPr/>
        </p:nvSpPr>
        <p:spPr>
          <a:xfrm>
            <a:off x="7292989" y="1356965"/>
            <a:ext cx="1997663" cy="461665"/>
          </a:xfrm>
          <a:prstGeom prst="rect">
            <a:avLst/>
          </a:prstGeom>
          <a:noFill/>
        </p:spPr>
        <p:txBody>
          <a:bodyPr wrap="none" rtlCol="0">
            <a:spAutoFit/>
          </a:bodyPr>
          <a:lstStyle/>
          <a:p>
            <a:r>
              <a:rPr lang="en-US" sz="2400" dirty="0">
                <a:solidFill>
                  <a:schemeClr val="accent1">
                    <a:lumMod val="75000"/>
                  </a:schemeClr>
                </a:solidFill>
                <a:latin typeface="+mn-lt"/>
              </a:rPr>
              <a:t>Observations</a:t>
            </a:r>
            <a:endParaRPr lang="es-ES" sz="2400" dirty="0">
              <a:solidFill>
                <a:schemeClr val="accent1">
                  <a:lumMod val="75000"/>
                </a:schemeClr>
              </a:solidFill>
              <a:latin typeface="+mn-lt"/>
            </a:endParaRPr>
          </a:p>
        </p:txBody>
      </p:sp>
      <p:cxnSp>
        <p:nvCxnSpPr>
          <p:cNvPr id="14" name="Conector recto 13">
            <a:extLst>
              <a:ext uri="{FF2B5EF4-FFF2-40B4-BE49-F238E27FC236}">
                <a16:creationId xmlns:a16="http://schemas.microsoft.com/office/drawing/2014/main" id="{674A28CE-EEB3-BD9D-9C02-79E1816BCD79}"/>
              </a:ext>
            </a:extLst>
          </p:cNvPr>
          <p:cNvCxnSpPr>
            <a:cxnSpLocks/>
          </p:cNvCxnSpPr>
          <p:nvPr/>
        </p:nvCxnSpPr>
        <p:spPr>
          <a:xfrm flipV="1">
            <a:off x="6995711" y="1488646"/>
            <a:ext cx="0" cy="4394360"/>
          </a:xfrm>
          <a:prstGeom prst="line">
            <a:avLst/>
          </a:prstGeom>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6A568A3D-F9A0-8C44-9DFD-E14D135F42F1}"/>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28</a:t>
            </a:r>
            <a:endParaRPr lang="es-ES" dirty="0">
              <a:solidFill>
                <a:schemeClr val="bg1"/>
              </a:solidFill>
              <a:latin typeface="+mn-lt"/>
            </a:endParaRPr>
          </a:p>
        </p:txBody>
      </p:sp>
    </p:spTree>
    <p:extLst>
      <p:ext uri="{BB962C8B-B14F-4D97-AF65-F5344CB8AC3E}">
        <p14:creationId xmlns:p14="http://schemas.microsoft.com/office/powerpoint/2010/main" val="364845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Results: </a:t>
            </a:r>
            <a:r>
              <a:rPr lang="en-US" sz="3200" dirty="0">
                <a:solidFill>
                  <a:schemeClr val="accent1">
                    <a:lumMod val="75000"/>
                  </a:schemeClr>
                </a:solidFill>
                <a:latin typeface="+mj-lt"/>
              </a:rPr>
              <a:t>examples</a:t>
            </a:r>
            <a:endParaRPr lang="es-ES" sz="3200" dirty="0">
              <a:solidFill>
                <a:schemeClr val="accent1">
                  <a:lumMod val="75000"/>
                </a:schemeClr>
              </a:solidFill>
              <a:latin typeface="+mj-lt"/>
            </a:endParaRPr>
          </a:p>
        </p:txBody>
      </p:sp>
      <p:sp>
        <p:nvSpPr>
          <p:cNvPr id="4" name="CuadroTexto 3">
            <a:extLst>
              <a:ext uri="{FF2B5EF4-FFF2-40B4-BE49-F238E27FC236}">
                <a16:creationId xmlns:a16="http://schemas.microsoft.com/office/drawing/2014/main" id="{7C5761C9-DB37-633B-D1CF-D4597BC75369}"/>
              </a:ext>
            </a:extLst>
          </p:cNvPr>
          <p:cNvSpPr txBox="1"/>
          <p:nvPr/>
        </p:nvSpPr>
        <p:spPr>
          <a:xfrm>
            <a:off x="960000" y="1218380"/>
            <a:ext cx="6278082" cy="5047536"/>
          </a:xfrm>
          <a:prstGeom prst="rect">
            <a:avLst/>
          </a:prstGeom>
          <a:noFill/>
        </p:spPr>
        <p:txBody>
          <a:bodyPr wrap="square" rtlCol="0">
            <a:spAutoFit/>
          </a:bodyPr>
          <a:lstStyle/>
          <a:p>
            <a:pPr algn="just"/>
            <a:r>
              <a:rPr lang="en-US" dirty="0">
                <a:solidFill>
                  <a:schemeClr val="accent1">
                    <a:lumMod val="75000"/>
                  </a:schemeClr>
                </a:solidFill>
                <a:latin typeface="+mn-lt"/>
              </a:rPr>
              <a:t>Context: </a:t>
            </a:r>
            <a:r>
              <a:rPr lang="en-US" dirty="0">
                <a:solidFill>
                  <a:schemeClr val="bg1"/>
                </a:solidFill>
                <a:latin typeface="+mn-lt"/>
              </a:rPr>
              <a:t>“… Coal, oil, and natural gas are fossil fuels. … Millions of years ago, plants used energy from the Sun to form sugars, carbohydrates, and other energy-rich carbon compounds. As plants and animals died, their remains settled on the ground on land and in swamps, lakes, and seas. Over time, layer upon layer of these remains accumulated. … After millions of years of heat and pressure, the material in these layers turned into chemicals called hydrocarbons </a:t>
            </a:r>
            <a:r>
              <a:rPr lang="es-ES" dirty="0">
                <a:solidFill>
                  <a:schemeClr val="bg1"/>
                </a:solidFill>
                <a:latin typeface="+mn-lt"/>
              </a:rPr>
              <a:t>(Figure 1.2)</a:t>
            </a:r>
            <a:r>
              <a:rPr lang="en-US" dirty="0">
                <a:solidFill>
                  <a:schemeClr val="bg1"/>
                </a:solidFill>
                <a:latin typeface="+mn-lt"/>
              </a:rPr>
              <a:t>. Hydrocarbons are made of carbon and hydrogen atoms. This molecule with one carbon and four hydrogen atoms is methane. Hydrocarbons can be solid, liquid, or gaseous. The solid form is what we know as coal. The liquid form is petroleum, or crude oil. Natural gas is the gaseous form. The solar energy stored in fossil fuels is a rich source of energy. Although fossil fuels provide very high quality energy, they are non-renewable. “</a:t>
            </a:r>
          </a:p>
          <a:p>
            <a:pPr algn="just"/>
            <a:endParaRPr lang="en-US" dirty="0">
              <a:solidFill>
                <a:schemeClr val="bg1"/>
              </a:solidFill>
              <a:latin typeface="+mn-lt"/>
            </a:endParaRPr>
          </a:p>
          <a:p>
            <a:pPr algn="just"/>
            <a:r>
              <a:rPr lang="en-US" dirty="0">
                <a:solidFill>
                  <a:schemeClr val="accent1">
                    <a:lumMod val="75000"/>
                  </a:schemeClr>
                </a:solidFill>
                <a:latin typeface="+mn-lt"/>
              </a:rPr>
              <a:t>Question:</a:t>
            </a:r>
            <a:r>
              <a:rPr lang="en-US" dirty="0">
                <a:solidFill>
                  <a:schemeClr val="bg1"/>
                </a:solidFill>
                <a:latin typeface="+mn-lt"/>
              </a:rPr>
              <a:t> "hydrocarbons in gas form are called __________________." </a:t>
            </a:r>
          </a:p>
          <a:p>
            <a:pPr algn="just"/>
            <a:endParaRPr lang="en-US" dirty="0">
              <a:solidFill>
                <a:schemeClr val="accent1">
                  <a:lumMod val="75000"/>
                </a:schemeClr>
              </a:solidFill>
              <a:latin typeface="+mn-lt"/>
            </a:endParaRPr>
          </a:p>
          <a:p>
            <a:pPr algn="just"/>
            <a:r>
              <a:rPr lang="en-US" dirty="0">
                <a:solidFill>
                  <a:schemeClr val="accent1">
                    <a:lumMod val="75000"/>
                  </a:schemeClr>
                </a:solidFill>
                <a:latin typeface="+mn-lt"/>
              </a:rPr>
              <a:t>Answer:</a:t>
            </a:r>
            <a:r>
              <a:rPr lang="en-US" dirty="0">
                <a:solidFill>
                  <a:schemeClr val="bg1"/>
                </a:solidFill>
                <a:latin typeface="+mn-lt"/>
              </a:rPr>
              <a:t> </a:t>
            </a:r>
            <a:r>
              <a:rPr lang="es-ES" dirty="0">
                <a:solidFill>
                  <a:schemeClr val="bg1"/>
                </a:solidFill>
                <a:latin typeface="+mn-lt"/>
              </a:rPr>
              <a:t>“natural gas“</a:t>
            </a:r>
          </a:p>
          <a:p>
            <a:pPr algn="just"/>
            <a:endParaRPr lang="en-US" dirty="0">
              <a:solidFill>
                <a:schemeClr val="bg1"/>
              </a:solidFill>
              <a:latin typeface="+mn-lt"/>
            </a:endParaRPr>
          </a:p>
          <a:p>
            <a:pPr algn="just"/>
            <a:r>
              <a:rPr lang="en-US" b="1" dirty="0" err="1">
                <a:solidFill>
                  <a:schemeClr val="accent1">
                    <a:lumMod val="75000"/>
                  </a:schemeClr>
                </a:solidFill>
                <a:latin typeface="+mn-lt"/>
              </a:rPr>
              <a:t>RoBERTa</a:t>
            </a:r>
            <a:r>
              <a:rPr lang="en-US" dirty="0">
                <a:solidFill>
                  <a:schemeClr val="accent1">
                    <a:lumMod val="75000"/>
                  </a:schemeClr>
                </a:solidFill>
                <a:latin typeface="+mn-lt"/>
              </a:rPr>
              <a:t> prediction: </a:t>
            </a:r>
            <a:r>
              <a:rPr lang="pt-BR" dirty="0">
                <a:solidFill>
                  <a:schemeClr val="bg1"/>
                </a:solidFill>
                <a:latin typeface="+mn-lt"/>
              </a:rPr>
              <a:t>"</a:t>
            </a:r>
            <a:r>
              <a:rPr lang="pt-BR" dirty="0" err="1">
                <a:solidFill>
                  <a:schemeClr val="bg1"/>
                </a:solidFill>
                <a:latin typeface="+mn-lt"/>
              </a:rPr>
              <a:t>methane</a:t>
            </a:r>
            <a:r>
              <a:rPr lang="pt-BR" dirty="0">
                <a:solidFill>
                  <a:schemeClr val="bg1"/>
                </a:solidFill>
                <a:latin typeface="+mn-lt"/>
              </a:rPr>
              <a:t>" 		(EM: 0.0%, F1: 0.0%)</a:t>
            </a:r>
          </a:p>
          <a:p>
            <a:pPr algn="just"/>
            <a:endParaRPr lang="en-US" dirty="0">
              <a:solidFill>
                <a:schemeClr val="bg1"/>
              </a:solidFill>
              <a:latin typeface="+mn-lt"/>
            </a:endParaRPr>
          </a:p>
          <a:p>
            <a:pPr algn="just"/>
            <a:r>
              <a:rPr lang="en-US" b="1" dirty="0">
                <a:solidFill>
                  <a:schemeClr val="accent1">
                    <a:lumMod val="75000"/>
                  </a:schemeClr>
                </a:solidFill>
                <a:latin typeface="+mn-lt"/>
              </a:rPr>
              <a:t>T5</a:t>
            </a:r>
            <a:r>
              <a:rPr lang="en-US" dirty="0">
                <a:solidFill>
                  <a:schemeClr val="accent1">
                    <a:lumMod val="75000"/>
                  </a:schemeClr>
                </a:solidFill>
                <a:latin typeface="+mn-lt"/>
              </a:rPr>
              <a:t> prediction:</a:t>
            </a:r>
            <a:r>
              <a:rPr lang="en-US" dirty="0">
                <a:solidFill>
                  <a:schemeClr val="bg1"/>
                </a:solidFill>
                <a:latin typeface="+mn-lt"/>
              </a:rPr>
              <a:t> </a:t>
            </a:r>
            <a:r>
              <a:rPr lang="pt-BR" dirty="0">
                <a:solidFill>
                  <a:schemeClr val="bg1"/>
                </a:solidFill>
                <a:latin typeface="+mn-lt"/>
              </a:rPr>
              <a:t>"natural </a:t>
            </a:r>
            <a:r>
              <a:rPr lang="pt-BR" dirty="0" err="1">
                <a:solidFill>
                  <a:schemeClr val="bg1"/>
                </a:solidFill>
                <a:latin typeface="+mn-lt"/>
              </a:rPr>
              <a:t>gas</a:t>
            </a:r>
            <a:r>
              <a:rPr lang="pt-BR" dirty="0">
                <a:solidFill>
                  <a:schemeClr val="bg1"/>
                </a:solidFill>
                <a:latin typeface="+mn-lt"/>
              </a:rPr>
              <a:t>" 		(EM: 100.0%, F1: 100.0%)</a:t>
            </a:r>
            <a:endParaRPr lang="en-US" dirty="0">
              <a:solidFill>
                <a:schemeClr val="bg1"/>
              </a:solidFill>
              <a:latin typeface="+mn-lt"/>
            </a:endParaRPr>
          </a:p>
          <a:p>
            <a:pPr algn="just"/>
            <a:endParaRPr lang="en-US" dirty="0">
              <a:solidFill>
                <a:schemeClr val="bg1"/>
              </a:solidFill>
              <a:latin typeface="+mn-lt"/>
            </a:endParaRPr>
          </a:p>
          <a:p>
            <a:pPr algn="just"/>
            <a:r>
              <a:rPr lang="en-US" b="1" dirty="0">
                <a:solidFill>
                  <a:schemeClr val="accent1">
                    <a:lumMod val="75000"/>
                  </a:schemeClr>
                </a:solidFill>
                <a:latin typeface="+mn-lt"/>
              </a:rPr>
              <a:t>Phi</a:t>
            </a:r>
            <a:r>
              <a:rPr lang="en-US" dirty="0">
                <a:solidFill>
                  <a:schemeClr val="accent1">
                    <a:lumMod val="75000"/>
                  </a:schemeClr>
                </a:solidFill>
                <a:latin typeface="+mn-lt"/>
              </a:rPr>
              <a:t> prediction: </a:t>
            </a:r>
            <a:r>
              <a:rPr lang="pt-BR" dirty="0">
                <a:solidFill>
                  <a:schemeClr val="bg1"/>
                </a:solidFill>
                <a:latin typeface="+mn-lt"/>
              </a:rPr>
              <a:t>"natural </a:t>
            </a:r>
            <a:r>
              <a:rPr lang="pt-BR" dirty="0" err="1">
                <a:solidFill>
                  <a:schemeClr val="bg1"/>
                </a:solidFill>
                <a:latin typeface="+mn-lt"/>
              </a:rPr>
              <a:t>gas</a:t>
            </a:r>
            <a:r>
              <a:rPr lang="pt-BR" dirty="0">
                <a:solidFill>
                  <a:schemeClr val="bg1"/>
                </a:solidFill>
                <a:latin typeface="+mn-lt"/>
              </a:rPr>
              <a:t>\</a:t>
            </a:r>
            <a:r>
              <a:rPr lang="pt-BR" dirty="0" err="1">
                <a:solidFill>
                  <a:schemeClr val="bg1"/>
                </a:solidFill>
                <a:latin typeface="+mn-lt"/>
              </a:rPr>
              <a:t>nQuestion</a:t>
            </a:r>
            <a:r>
              <a:rPr lang="pt-BR" dirty="0">
                <a:solidFill>
                  <a:schemeClr val="bg1"/>
                </a:solidFill>
                <a:latin typeface="+mn-lt"/>
              </a:rPr>
              <a:t>:" 	(EM: 0.0%, F1: 80.0%)</a:t>
            </a:r>
            <a:endParaRPr lang="es-ES" dirty="0">
              <a:solidFill>
                <a:schemeClr val="bg1"/>
              </a:solidFill>
              <a:latin typeface="+mn-lt"/>
            </a:endParaRPr>
          </a:p>
        </p:txBody>
      </p:sp>
      <p:cxnSp>
        <p:nvCxnSpPr>
          <p:cNvPr id="8" name="Conector recto 7">
            <a:extLst>
              <a:ext uri="{FF2B5EF4-FFF2-40B4-BE49-F238E27FC236}">
                <a16:creationId xmlns:a16="http://schemas.microsoft.com/office/drawing/2014/main" id="{42AE5D6D-C782-55F0-B1C0-14506F2562D3}"/>
              </a:ext>
            </a:extLst>
          </p:cNvPr>
          <p:cNvCxnSpPr>
            <a:cxnSpLocks/>
          </p:cNvCxnSpPr>
          <p:nvPr/>
        </p:nvCxnSpPr>
        <p:spPr>
          <a:xfrm>
            <a:off x="1619477" y="4990639"/>
            <a:ext cx="466013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A116769-BB46-4C9E-1B01-E5B4A316300D}"/>
              </a:ext>
            </a:extLst>
          </p:cNvPr>
          <p:cNvSpPr txBox="1"/>
          <p:nvPr/>
        </p:nvSpPr>
        <p:spPr>
          <a:xfrm>
            <a:off x="7744858" y="1833934"/>
            <a:ext cx="3756752" cy="2062103"/>
          </a:xfrm>
          <a:prstGeom prst="rect">
            <a:avLst/>
          </a:prstGeom>
          <a:noFill/>
        </p:spPr>
        <p:txBody>
          <a:bodyPr wrap="square" rtlCol="0">
            <a:spAutoFit/>
          </a:bodyPr>
          <a:lstStyle/>
          <a:p>
            <a:pPr algn="just"/>
            <a:r>
              <a:rPr lang="en-US" sz="1600" dirty="0">
                <a:solidFill>
                  <a:schemeClr val="bg1"/>
                </a:solidFill>
                <a:latin typeface="+mn-lt"/>
              </a:rPr>
              <a:t>All models succeed with the new question format.</a:t>
            </a:r>
          </a:p>
          <a:p>
            <a:pPr algn="just"/>
            <a:endParaRPr lang="en-US" sz="1600" dirty="0">
              <a:solidFill>
                <a:schemeClr val="bg1"/>
              </a:solidFill>
              <a:latin typeface="+mn-lt"/>
            </a:endParaRPr>
          </a:p>
          <a:p>
            <a:pPr algn="just"/>
            <a:r>
              <a:rPr lang="en-US" sz="1600" dirty="0" err="1">
                <a:solidFill>
                  <a:schemeClr val="bg1"/>
                </a:solidFill>
                <a:latin typeface="+mn-lt"/>
              </a:rPr>
              <a:t>RoBERTa</a:t>
            </a:r>
            <a:r>
              <a:rPr lang="en-US" sz="1600" dirty="0">
                <a:solidFill>
                  <a:schemeClr val="bg1"/>
                </a:solidFill>
                <a:latin typeface="+mn-lt"/>
              </a:rPr>
              <a:t> prediction is interesting, since methane is a natural gas.</a:t>
            </a:r>
          </a:p>
          <a:p>
            <a:pPr algn="just"/>
            <a:endParaRPr lang="en-US" sz="1600" dirty="0">
              <a:solidFill>
                <a:schemeClr val="bg1"/>
              </a:solidFill>
              <a:latin typeface="+mn-lt"/>
            </a:endParaRPr>
          </a:p>
          <a:p>
            <a:pPr algn="just"/>
            <a:r>
              <a:rPr lang="en-US" sz="1600" dirty="0">
                <a:solidFill>
                  <a:schemeClr val="bg1"/>
                </a:solidFill>
                <a:latin typeface="+mn-lt"/>
              </a:rPr>
              <a:t>Phi, once more, showcases generation issues.</a:t>
            </a:r>
          </a:p>
        </p:txBody>
      </p:sp>
      <p:sp>
        <p:nvSpPr>
          <p:cNvPr id="13" name="CuadroTexto 12">
            <a:extLst>
              <a:ext uri="{FF2B5EF4-FFF2-40B4-BE49-F238E27FC236}">
                <a16:creationId xmlns:a16="http://schemas.microsoft.com/office/drawing/2014/main" id="{41A223C3-B754-08D7-894A-EA9759D4A543}"/>
              </a:ext>
            </a:extLst>
          </p:cNvPr>
          <p:cNvSpPr txBox="1"/>
          <p:nvPr/>
        </p:nvSpPr>
        <p:spPr>
          <a:xfrm>
            <a:off x="7744858" y="1356967"/>
            <a:ext cx="1997663" cy="461665"/>
          </a:xfrm>
          <a:prstGeom prst="rect">
            <a:avLst/>
          </a:prstGeom>
          <a:noFill/>
        </p:spPr>
        <p:txBody>
          <a:bodyPr wrap="none" rtlCol="0">
            <a:spAutoFit/>
          </a:bodyPr>
          <a:lstStyle/>
          <a:p>
            <a:r>
              <a:rPr lang="en-US" sz="2400" dirty="0">
                <a:solidFill>
                  <a:schemeClr val="accent1">
                    <a:lumMod val="75000"/>
                  </a:schemeClr>
                </a:solidFill>
                <a:latin typeface="+mn-lt"/>
              </a:rPr>
              <a:t>Observations</a:t>
            </a:r>
            <a:endParaRPr lang="es-ES" sz="2400" dirty="0">
              <a:solidFill>
                <a:schemeClr val="accent1">
                  <a:lumMod val="75000"/>
                </a:schemeClr>
              </a:solidFill>
              <a:latin typeface="+mn-lt"/>
            </a:endParaRPr>
          </a:p>
        </p:txBody>
      </p:sp>
      <p:cxnSp>
        <p:nvCxnSpPr>
          <p:cNvPr id="14" name="Conector recto 13">
            <a:extLst>
              <a:ext uri="{FF2B5EF4-FFF2-40B4-BE49-F238E27FC236}">
                <a16:creationId xmlns:a16="http://schemas.microsoft.com/office/drawing/2014/main" id="{674A28CE-EEB3-BD9D-9C02-79E1816BCD79}"/>
              </a:ext>
            </a:extLst>
          </p:cNvPr>
          <p:cNvCxnSpPr>
            <a:cxnSpLocks/>
          </p:cNvCxnSpPr>
          <p:nvPr/>
        </p:nvCxnSpPr>
        <p:spPr>
          <a:xfrm flipV="1">
            <a:off x="7458419" y="1587799"/>
            <a:ext cx="0" cy="4394360"/>
          </a:xfrm>
          <a:prstGeom prst="line">
            <a:avLst/>
          </a:prstGeom>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1C837697-AC6D-F14A-BF56-52EAC9204EAD}"/>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29</a:t>
            </a:r>
            <a:endParaRPr lang="es-ES" dirty="0">
              <a:solidFill>
                <a:schemeClr val="bg1"/>
              </a:solidFill>
              <a:latin typeface="+mn-lt"/>
            </a:endParaRPr>
          </a:p>
        </p:txBody>
      </p:sp>
    </p:spTree>
    <p:extLst>
      <p:ext uri="{BB962C8B-B14F-4D97-AF65-F5344CB8AC3E}">
        <p14:creationId xmlns:p14="http://schemas.microsoft.com/office/powerpoint/2010/main" val="3778948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BAE7A-5100-748F-FFFB-0D0074AB3DCF}"/>
              </a:ext>
            </a:extLst>
          </p:cNvPr>
          <p:cNvSpPr>
            <a:spLocks noGrp="1"/>
          </p:cNvSpPr>
          <p:nvPr>
            <p:ph type="title"/>
          </p:nvPr>
        </p:nvSpPr>
        <p:spPr>
          <a:xfrm>
            <a:off x="960000" y="593367"/>
            <a:ext cx="10272000" cy="763600"/>
          </a:xfrm>
        </p:spPr>
        <p:txBody>
          <a:bodyPr/>
          <a:lstStyle/>
          <a:p>
            <a:r>
              <a:rPr lang="en-US" sz="3200" dirty="0">
                <a:latin typeface="+mj-lt"/>
              </a:rPr>
              <a:t>Contents</a:t>
            </a:r>
            <a:endParaRPr lang="es-ES" sz="3200" dirty="0">
              <a:latin typeface="+mj-lt"/>
            </a:endParaRPr>
          </a:p>
        </p:txBody>
      </p:sp>
      <p:sp>
        <p:nvSpPr>
          <p:cNvPr id="3" name="Marcador de contenido 2">
            <a:extLst>
              <a:ext uri="{FF2B5EF4-FFF2-40B4-BE49-F238E27FC236}">
                <a16:creationId xmlns:a16="http://schemas.microsoft.com/office/drawing/2014/main" id="{02CB626F-1A99-C710-4B10-1418672C1034}"/>
              </a:ext>
            </a:extLst>
          </p:cNvPr>
          <p:cNvSpPr>
            <a:spLocks noGrp="1"/>
          </p:cNvSpPr>
          <p:nvPr>
            <p:ph type="body" idx="1"/>
          </p:nvPr>
        </p:nvSpPr>
        <p:spPr>
          <a:xfrm>
            <a:off x="960000" y="1356967"/>
            <a:ext cx="8044300" cy="3964180"/>
          </a:xfrm>
        </p:spPr>
        <p:txBody>
          <a:bodyPr>
            <a:noAutofit/>
          </a:bodyPr>
          <a:lstStyle/>
          <a:p>
            <a:r>
              <a:rPr lang="en-US" sz="2000" b="1" dirty="0">
                <a:solidFill>
                  <a:schemeClr val="accent1">
                    <a:lumMod val="75000"/>
                  </a:schemeClr>
                </a:solidFill>
                <a:latin typeface="+mn-lt"/>
              </a:rPr>
              <a:t>Motivation and goals</a:t>
            </a:r>
          </a:p>
          <a:p>
            <a:r>
              <a:rPr lang="en-US" sz="2000" dirty="0">
                <a:latin typeface="+mn-lt"/>
              </a:rPr>
              <a:t>State of the art</a:t>
            </a:r>
          </a:p>
          <a:p>
            <a:r>
              <a:rPr lang="en-US" sz="2000" dirty="0">
                <a:latin typeface="+mn-lt"/>
              </a:rPr>
              <a:t>Technology and environment</a:t>
            </a:r>
          </a:p>
          <a:p>
            <a:r>
              <a:rPr lang="en-US" sz="2000" dirty="0">
                <a:latin typeface="+mn-lt"/>
              </a:rPr>
              <a:t>Experimental setup</a:t>
            </a:r>
          </a:p>
          <a:p>
            <a:r>
              <a:rPr lang="en-US" sz="2000" dirty="0">
                <a:latin typeface="+mn-lt"/>
              </a:rPr>
              <a:t>Results</a:t>
            </a:r>
          </a:p>
          <a:p>
            <a:r>
              <a:rPr lang="en-US" sz="2000" dirty="0">
                <a:latin typeface="+mn-lt"/>
              </a:rPr>
              <a:t>Conclusions</a:t>
            </a:r>
          </a:p>
        </p:txBody>
      </p:sp>
      <p:sp>
        <p:nvSpPr>
          <p:cNvPr id="4" name="Flecha: a la derecha 3">
            <a:extLst>
              <a:ext uri="{FF2B5EF4-FFF2-40B4-BE49-F238E27FC236}">
                <a16:creationId xmlns:a16="http://schemas.microsoft.com/office/drawing/2014/main" id="{54EDDBE8-F6E8-8851-83DC-BF3F863F1265}"/>
              </a:ext>
            </a:extLst>
          </p:cNvPr>
          <p:cNvSpPr/>
          <p:nvPr/>
        </p:nvSpPr>
        <p:spPr>
          <a:xfrm>
            <a:off x="477245" y="1474621"/>
            <a:ext cx="965509" cy="286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26AFCD44-77C9-EFF3-E018-E37B1152B555}"/>
              </a:ext>
            </a:extLst>
          </p:cNvPr>
          <p:cNvSpPr txBox="1"/>
          <p:nvPr/>
        </p:nvSpPr>
        <p:spPr>
          <a:xfrm>
            <a:off x="11696933" y="6397705"/>
            <a:ext cx="260605" cy="307777"/>
          </a:xfrm>
          <a:prstGeom prst="rect">
            <a:avLst/>
          </a:prstGeom>
          <a:noFill/>
        </p:spPr>
        <p:txBody>
          <a:bodyPr wrap="square" rtlCol="0">
            <a:spAutoFit/>
          </a:bodyPr>
          <a:lstStyle/>
          <a:p>
            <a:r>
              <a:rPr lang="en-US" dirty="0">
                <a:solidFill>
                  <a:schemeClr val="bg1"/>
                </a:solidFill>
                <a:latin typeface="+mn-lt"/>
              </a:rPr>
              <a:t>3</a:t>
            </a:r>
            <a:endParaRPr lang="es-ES" dirty="0">
              <a:solidFill>
                <a:schemeClr val="bg1"/>
              </a:solidFill>
              <a:latin typeface="+mn-lt"/>
            </a:endParaRPr>
          </a:p>
        </p:txBody>
      </p:sp>
    </p:spTree>
    <p:extLst>
      <p:ext uri="{BB962C8B-B14F-4D97-AF65-F5344CB8AC3E}">
        <p14:creationId xmlns:p14="http://schemas.microsoft.com/office/powerpoint/2010/main" val="2689755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BAE7A-5100-748F-FFFB-0D0074AB3DCF}"/>
              </a:ext>
            </a:extLst>
          </p:cNvPr>
          <p:cNvSpPr>
            <a:spLocks noGrp="1"/>
          </p:cNvSpPr>
          <p:nvPr>
            <p:ph type="title"/>
          </p:nvPr>
        </p:nvSpPr>
        <p:spPr>
          <a:xfrm>
            <a:off x="960000" y="593367"/>
            <a:ext cx="10272000" cy="763600"/>
          </a:xfrm>
        </p:spPr>
        <p:txBody>
          <a:bodyPr/>
          <a:lstStyle/>
          <a:p>
            <a:r>
              <a:rPr lang="en-US" sz="3200" dirty="0">
                <a:latin typeface="+mj-lt"/>
              </a:rPr>
              <a:t>Contents</a:t>
            </a:r>
            <a:endParaRPr lang="es-ES" sz="3200" dirty="0">
              <a:latin typeface="+mj-lt"/>
            </a:endParaRPr>
          </a:p>
        </p:txBody>
      </p:sp>
      <p:sp>
        <p:nvSpPr>
          <p:cNvPr id="3" name="Marcador de contenido 2">
            <a:extLst>
              <a:ext uri="{FF2B5EF4-FFF2-40B4-BE49-F238E27FC236}">
                <a16:creationId xmlns:a16="http://schemas.microsoft.com/office/drawing/2014/main" id="{02CB626F-1A99-C710-4B10-1418672C1034}"/>
              </a:ext>
            </a:extLst>
          </p:cNvPr>
          <p:cNvSpPr>
            <a:spLocks noGrp="1"/>
          </p:cNvSpPr>
          <p:nvPr>
            <p:ph type="body" idx="1"/>
          </p:nvPr>
        </p:nvSpPr>
        <p:spPr>
          <a:xfrm>
            <a:off x="960000" y="1356967"/>
            <a:ext cx="8044300" cy="4702310"/>
          </a:xfrm>
        </p:spPr>
        <p:txBody>
          <a:bodyPr>
            <a:noAutofit/>
          </a:bodyPr>
          <a:lstStyle/>
          <a:p>
            <a:pPr>
              <a:buClr>
                <a:schemeClr val="bg1">
                  <a:lumMod val="50000"/>
                </a:schemeClr>
              </a:buClr>
            </a:pPr>
            <a:r>
              <a:rPr lang="en-US" sz="2000" dirty="0">
                <a:solidFill>
                  <a:schemeClr val="bg1">
                    <a:lumMod val="50000"/>
                  </a:schemeClr>
                </a:solidFill>
                <a:latin typeface="+mn-lt"/>
              </a:rPr>
              <a:t>Motivation and goals</a:t>
            </a:r>
          </a:p>
          <a:p>
            <a:pPr>
              <a:buClr>
                <a:schemeClr val="bg1">
                  <a:lumMod val="50000"/>
                </a:schemeClr>
              </a:buClr>
            </a:pPr>
            <a:r>
              <a:rPr lang="en-US" sz="2000" dirty="0">
                <a:solidFill>
                  <a:schemeClr val="bg1">
                    <a:lumMod val="50000"/>
                  </a:schemeClr>
                </a:solidFill>
                <a:latin typeface="+mn-lt"/>
              </a:rPr>
              <a:t>State of the art</a:t>
            </a:r>
          </a:p>
          <a:p>
            <a:pPr>
              <a:buClr>
                <a:schemeClr val="bg1">
                  <a:lumMod val="50000"/>
                </a:schemeClr>
              </a:buClr>
            </a:pPr>
            <a:r>
              <a:rPr lang="en-US" sz="2000" dirty="0">
                <a:solidFill>
                  <a:schemeClr val="bg1">
                    <a:lumMod val="50000"/>
                  </a:schemeClr>
                </a:solidFill>
                <a:latin typeface="+mn-lt"/>
              </a:rPr>
              <a:t>Technology and environment</a:t>
            </a:r>
          </a:p>
          <a:p>
            <a:pPr>
              <a:buClr>
                <a:schemeClr val="bg1">
                  <a:lumMod val="50000"/>
                </a:schemeClr>
              </a:buClr>
            </a:pPr>
            <a:r>
              <a:rPr lang="en-US" sz="2000" dirty="0">
                <a:solidFill>
                  <a:schemeClr val="bg1">
                    <a:lumMod val="50000"/>
                  </a:schemeClr>
                </a:solidFill>
                <a:latin typeface="+mn-lt"/>
              </a:rPr>
              <a:t>Experimental setup</a:t>
            </a:r>
          </a:p>
          <a:p>
            <a:pPr>
              <a:buClr>
                <a:schemeClr val="bg1">
                  <a:lumMod val="50000"/>
                </a:schemeClr>
              </a:buClr>
            </a:pPr>
            <a:r>
              <a:rPr lang="en-US" sz="2000" dirty="0">
                <a:solidFill>
                  <a:schemeClr val="bg1">
                    <a:lumMod val="50000"/>
                  </a:schemeClr>
                </a:solidFill>
                <a:latin typeface="+mn-lt"/>
              </a:rPr>
              <a:t>Results</a:t>
            </a:r>
          </a:p>
          <a:p>
            <a:pPr lvl="1">
              <a:buClr>
                <a:schemeClr val="bg1">
                  <a:lumMod val="50000"/>
                </a:schemeClr>
              </a:buClr>
            </a:pPr>
            <a:r>
              <a:rPr lang="en-US" sz="2000" dirty="0" err="1">
                <a:solidFill>
                  <a:schemeClr val="bg1">
                    <a:lumMod val="50000"/>
                  </a:schemeClr>
                </a:solidFill>
                <a:latin typeface="+mn-lt"/>
              </a:rPr>
              <a:t>RoBERTa</a:t>
            </a:r>
            <a:endParaRPr lang="en-US" sz="2000" dirty="0">
              <a:solidFill>
                <a:schemeClr val="bg1">
                  <a:lumMod val="50000"/>
                </a:schemeClr>
              </a:solidFill>
              <a:latin typeface="+mn-lt"/>
            </a:endParaRPr>
          </a:p>
          <a:p>
            <a:pPr lvl="1">
              <a:buClr>
                <a:schemeClr val="bg1">
                  <a:lumMod val="50000"/>
                </a:schemeClr>
              </a:buClr>
            </a:pPr>
            <a:r>
              <a:rPr lang="en-US" sz="2000" dirty="0">
                <a:solidFill>
                  <a:schemeClr val="bg1">
                    <a:lumMod val="50000"/>
                  </a:schemeClr>
                </a:solidFill>
                <a:latin typeface="+mn-lt"/>
              </a:rPr>
              <a:t>FLAN T5 vs. default T5</a:t>
            </a:r>
          </a:p>
          <a:p>
            <a:pPr lvl="1">
              <a:buClr>
                <a:schemeClr val="bg1">
                  <a:lumMod val="50000"/>
                </a:schemeClr>
              </a:buClr>
            </a:pPr>
            <a:r>
              <a:rPr lang="en-US" sz="2000" dirty="0">
                <a:solidFill>
                  <a:schemeClr val="bg1">
                    <a:lumMod val="50000"/>
                  </a:schemeClr>
                </a:solidFill>
                <a:latin typeface="+mn-lt"/>
              </a:rPr>
              <a:t>T5 Small vs. T5 Base at half precision</a:t>
            </a:r>
          </a:p>
          <a:p>
            <a:pPr lvl="1">
              <a:buClr>
                <a:schemeClr val="bg1">
                  <a:lumMod val="50000"/>
                </a:schemeClr>
              </a:buClr>
            </a:pPr>
            <a:r>
              <a:rPr lang="en-US" sz="2000" dirty="0">
                <a:solidFill>
                  <a:schemeClr val="bg1">
                    <a:lumMod val="50000"/>
                  </a:schemeClr>
                </a:solidFill>
                <a:latin typeface="+mn-lt"/>
              </a:rPr>
              <a:t>Phi and the generation strategy</a:t>
            </a:r>
          </a:p>
          <a:p>
            <a:pPr lvl="1">
              <a:buClr>
                <a:schemeClr val="bg1">
                  <a:lumMod val="50000"/>
                </a:schemeClr>
              </a:buClr>
            </a:pPr>
            <a:r>
              <a:rPr lang="en-US" sz="2000" dirty="0">
                <a:solidFill>
                  <a:schemeClr val="bg1">
                    <a:lumMod val="50000"/>
                  </a:schemeClr>
                </a:solidFill>
                <a:latin typeface="+mn-lt"/>
              </a:rPr>
              <a:t>Examples</a:t>
            </a:r>
          </a:p>
          <a:p>
            <a:r>
              <a:rPr lang="en-US" sz="2000" b="1" dirty="0">
                <a:solidFill>
                  <a:schemeClr val="accent1">
                    <a:lumMod val="75000"/>
                  </a:schemeClr>
                </a:solidFill>
                <a:latin typeface="+mn-lt"/>
              </a:rPr>
              <a:t>Conclusions</a:t>
            </a:r>
            <a:endParaRPr lang="en-US" sz="2000" dirty="0">
              <a:latin typeface="+mn-lt"/>
            </a:endParaRPr>
          </a:p>
          <a:p>
            <a:pPr lvl="1">
              <a:buClr>
                <a:schemeClr val="accent1">
                  <a:lumMod val="75000"/>
                </a:schemeClr>
              </a:buClr>
            </a:pPr>
            <a:r>
              <a:rPr lang="en-US" sz="2000" dirty="0">
                <a:solidFill>
                  <a:schemeClr val="accent1">
                    <a:lumMod val="75000"/>
                  </a:schemeClr>
                </a:solidFill>
                <a:latin typeface="+mn-lt"/>
              </a:rPr>
              <a:t>Future work</a:t>
            </a:r>
          </a:p>
          <a:p>
            <a:pPr lvl="1">
              <a:buClr>
                <a:schemeClr val="accent1">
                  <a:lumMod val="75000"/>
                </a:schemeClr>
              </a:buClr>
            </a:pPr>
            <a:r>
              <a:rPr lang="en-US" sz="2000" dirty="0">
                <a:solidFill>
                  <a:schemeClr val="accent1">
                    <a:lumMod val="75000"/>
                  </a:schemeClr>
                </a:solidFill>
                <a:latin typeface="+mn-lt"/>
              </a:rPr>
              <a:t>Repositories</a:t>
            </a:r>
          </a:p>
        </p:txBody>
      </p:sp>
      <p:sp>
        <p:nvSpPr>
          <p:cNvPr id="4" name="Flecha: a la derecha 3">
            <a:extLst>
              <a:ext uri="{FF2B5EF4-FFF2-40B4-BE49-F238E27FC236}">
                <a16:creationId xmlns:a16="http://schemas.microsoft.com/office/drawing/2014/main" id="{7C495E2A-2667-AE94-C37C-0781BC88954B}"/>
              </a:ext>
            </a:extLst>
          </p:cNvPr>
          <p:cNvSpPr/>
          <p:nvPr/>
        </p:nvSpPr>
        <p:spPr>
          <a:xfrm>
            <a:off x="477245" y="4502001"/>
            <a:ext cx="965509" cy="286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31A4918C-04E0-43B0-3726-DEE57F9A5582}"/>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30</a:t>
            </a:r>
            <a:endParaRPr lang="es-ES" dirty="0">
              <a:solidFill>
                <a:schemeClr val="bg1"/>
              </a:solidFill>
              <a:latin typeface="+mn-lt"/>
            </a:endParaRPr>
          </a:p>
        </p:txBody>
      </p:sp>
    </p:spTree>
    <p:extLst>
      <p:ext uri="{BB962C8B-B14F-4D97-AF65-F5344CB8AC3E}">
        <p14:creationId xmlns:p14="http://schemas.microsoft.com/office/powerpoint/2010/main" val="671680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Conclusions: </a:t>
            </a:r>
            <a:r>
              <a:rPr lang="en-US" sz="3200" dirty="0">
                <a:solidFill>
                  <a:schemeClr val="accent1">
                    <a:lumMod val="75000"/>
                  </a:schemeClr>
                </a:solidFill>
                <a:latin typeface="+mj-lt"/>
              </a:rPr>
              <a:t>main takeaways</a:t>
            </a:r>
            <a:endParaRPr lang="es-ES" sz="3200" dirty="0">
              <a:solidFill>
                <a:schemeClr val="accent1">
                  <a:lumMod val="75000"/>
                </a:schemeClr>
              </a:solidFill>
              <a:latin typeface="+mj-lt"/>
            </a:endParaRPr>
          </a:p>
        </p:txBody>
      </p:sp>
      <p:sp>
        <p:nvSpPr>
          <p:cNvPr id="6" name="CuadroTexto 5">
            <a:extLst>
              <a:ext uri="{FF2B5EF4-FFF2-40B4-BE49-F238E27FC236}">
                <a16:creationId xmlns:a16="http://schemas.microsoft.com/office/drawing/2014/main" id="{34675163-212D-3814-864E-16A5EA03D962}"/>
              </a:ext>
            </a:extLst>
          </p:cNvPr>
          <p:cNvSpPr txBox="1"/>
          <p:nvPr/>
        </p:nvSpPr>
        <p:spPr>
          <a:xfrm>
            <a:off x="4893352" y="5741413"/>
            <a:ext cx="2201244" cy="523220"/>
          </a:xfrm>
          <a:prstGeom prst="rect">
            <a:avLst/>
          </a:prstGeom>
          <a:noFill/>
        </p:spPr>
        <p:txBody>
          <a:bodyPr wrap="none" rtlCol="0">
            <a:spAutoFit/>
          </a:bodyPr>
          <a:lstStyle/>
          <a:p>
            <a:pPr algn="ctr"/>
            <a:r>
              <a:rPr lang="en-US" i="1" dirty="0">
                <a:solidFill>
                  <a:schemeClr val="bg1"/>
                </a:solidFill>
                <a:latin typeface="+mj-lt"/>
              </a:rPr>
              <a:t>Finetuning to pretraining</a:t>
            </a:r>
          </a:p>
          <a:p>
            <a:pPr algn="ctr"/>
            <a:r>
              <a:rPr lang="en-US" i="1" dirty="0">
                <a:solidFill>
                  <a:schemeClr val="bg1"/>
                </a:solidFill>
                <a:latin typeface="+mj-lt"/>
              </a:rPr>
              <a:t>1 : 300 000 FLOP</a:t>
            </a:r>
            <a:endParaRPr lang="es-ES" i="1" dirty="0">
              <a:solidFill>
                <a:schemeClr val="bg1"/>
              </a:solidFill>
              <a:latin typeface="+mj-lt"/>
            </a:endParaRPr>
          </a:p>
        </p:txBody>
      </p:sp>
      <p:sp>
        <p:nvSpPr>
          <p:cNvPr id="7" name="CuadroTexto 6">
            <a:extLst>
              <a:ext uri="{FF2B5EF4-FFF2-40B4-BE49-F238E27FC236}">
                <a16:creationId xmlns:a16="http://schemas.microsoft.com/office/drawing/2014/main" id="{342202B4-A0D1-21B3-F2BE-23DAC7A5A494}"/>
              </a:ext>
            </a:extLst>
          </p:cNvPr>
          <p:cNvSpPr txBox="1"/>
          <p:nvPr/>
        </p:nvSpPr>
        <p:spPr>
          <a:xfrm>
            <a:off x="765027" y="1647723"/>
            <a:ext cx="2536271" cy="707886"/>
          </a:xfrm>
          <a:prstGeom prst="rect">
            <a:avLst/>
          </a:prstGeom>
          <a:noFill/>
        </p:spPr>
        <p:txBody>
          <a:bodyPr wrap="none" rtlCol="0">
            <a:spAutoFit/>
          </a:bodyPr>
          <a:lstStyle/>
          <a:p>
            <a:pPr algn="ctr"/>
            <a:r>
              <a:rPr lang="en-US" sz="2000" dirty="0">
                <a:solidFill>
                  <a:schemeClr val="bg1"/>
                </a:solidFill>
                <a:latin typeface="+mj-lt"/>
              </a:rPr>
              <a:t>Not a matter of size,</a:t>
            </a:r>
          </a:p>
          <a:p>
            <a:pPr algn="ctr"/>
            <a:r>
              <a:rPr lang="en-US" sz="2000" dirty="0">
                <a:solidFill>
                  <a:schemeClr val="bg1"/>
                </a:solidFill>
                <a:latin typeface="+mj-lt"/>
              </a:rPr>
              <a:t>but of </a:t>
            </a:r>
            <a:r>
              <a:rPr lang="en-US" sz="2000" dirty="0">
                <a:solidFill>
                  <a:schemeClr val="accent1">
                    <a:lumMod val="75000"/>
                  </a:schemeClr>
                </a:solidFill>
                <a:latin typeface="+mj-lt"/>
              </a:rPr>
              <a:t>architecture</a:t>
            </a:r>
            <a:endParaRPr lang="es-ES" sz="2000" dirty="0">
              <a:solidFill>
                <a:schemeClr val="accent1">
                  <a:lumMod val="75000"/>
                </a:schemeClr>
              </a:solidFill>
              <a:latin typeface="+mj-lt"/>
            </a:endParaRPr>
          </a:p>
        </p:txBody>
      </p:sp>
      <p:sp>
        <p:nvSpPr>
          <p:cNvPr id="8" name="CuadroTexto 7">
            <a:extLst>
              <a:ext uri="{FF2B5EF4-FFF2-40B4-BE49-F238E27FC236}">
                <a16:creationId xmlns:a16="http://schemas.microsoft.com/office/drawing/2014/main" id="{369A188F-B297-9092-2BA5-CB787D6B5383}"/>
              </a:ext>
            </a:extLst>
          </p:cNvPr>
          <p:cNvSpPr txBox="1"/>
          <p:nvPr/>
        </p:nvSpPr>
        <p:spPr>
          <a:xfrm>
            <a:off x="4388641" y="1647723"/>
            <a:ext cx="3414717" cy="707886"/>
          </a:xfrm>
          <a:prstGeom prst="rect">
            <a:avLst/>
          </a:prstGeom>
          <a:noFill/>
        </p:spPr>
        <p:txBody>
          <a:bodyPr wrap="none" rtlCol="0">
            <a:spAutoFit/>
          </a:bodyPr>
          <a:lstStyle/>
          <a:p>
            <a:pPr algn="ctr"/>
            <a:r>
              <a:rPr lang="en-US" sz="2000" dirty="0">
                <a:solidFill>
                  <a:schemeClr val="accent1">
                    <a:lumMod val="75000"/>
                  </a:schemeClr>
                </a:solidFill>
                <a:latin typeface="+mj-lt"/>
              </a:rPr>
              <a:t>Finetuning</a:t>
            </a:r>
            <a:r>
              <a:rPr lang="en-US" sz="2000" dirty="0">
                <a:solidFill>
                  <a:schemeClr val="bg1"/>
                </a:solidFill>
                <a:latin typeface="+mj-lt"/>
              </a:rPr>
              <a:t> is very beneficial</a:t>
            </a:r>
          </a:p>
          <a:p>
            <a:pPr algn="ctr"/>
            <a:r>
              <a:rPr lang="en-US" sz="2000" dirty="0">
                <a:solidFill>
                  <a:schemeClr val="bg1"/>
                </a:solidFill>
                <a:latin typeface="+mj-lt"/>
              </a:rPr>
              <a:t>and relatively inexpensive</a:t>
            </a:r>
            <a:endParaRPr lang="es-ES" sz="2000" dirty="0">
              <a:solidFill>
                <a:schemeClr val="bg1"/>
              </a:solidFill>
              <a:latin typeface="+mj-lt"/>
            </a:endParaRPr>
          </a:p>
        </p:txBody>
      </p:sp>
      <p:pic>
        <p:nvPicPr>
          <p:cNvPr id="10" name="Imagen 9" descr="Un dibujo de una persona&#10;&#10;Descripción generada automáticamente con confianza baja">
            <a:extLst>
              <a:ext uri="{FF2B5EF4-FFF2-40B4-BE49-F238E27FC236}">
                <a16:creationId xmlns:a16="http://schemas.microsoft.com/office/drawing/2014/main" id="{1A199EDF-B023-B9F1-35CD-8D0262285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878" y="4792696"/>
            <a:ext cx="1386449" cy="878445"/>
          </a:xfrm>
          <a:prstGeom prst="rect">
            <a:avLst/>
          </a:prstGeom>
        </p:spPr>
      </p:pic>
      <p:pic>
        <p:nvPicPr>
          <p:cNvPr id="12" name="Imagen 11" descr="Una caricatura de una persona&#10;&#10;Descripción generada automáticamente con confianza baja">
            <a:extLst>
              <a:ext uri="{FF2B5EF4-FFF2-40B4-BE49-F238E27FC236}">
                <a16:creationId xmlns:a16="http://schemas.microsoft.com/office/drawing/2014/main" id="{5F0BB09A-ADE7-1716-C3D9-45B3F6FCC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0942" y="2646365"/>
            <a:ext cx="3339602" cy="3053351"/>
          </a:xfrm>
          <a:prstGeom prst="rect">
            <a:avLst/>
          </a:prstGeom>
        </p:spPr>
      </p:pic>
      <p:sp>
        <p:nvSpPr>
          <p:cNvPr id="14" name="Marcador de contenido 2">
            <a:extLst>
              <a:ext uri="{FF2B5EF4-FFF2-40B4-BE49-F238E27FC236}">
                <a16:creationId xmlns:a16="http://schemas.microsoft.com/office/drawing/2014/main" id="{12FF6C69-2CB3-C45D-4F22-BD88192A0ECA}"/>
              </a:ext>
            </a:extLst>
          </p:cNvPr>
          <p:cNvSpPr>
            <a:spLocks noGrp="1"/>
          </p:cNvSpPr>
          <p:nvPr>
            <p:ph type="body" idx="1"/>
          </p:nvPr>
        </p:nvSpPr>
        <p:spPr>
          <a:xfrm>
            <a:off x="101261" y="2913066"/>
            <a:ext cx="3339602" cy="3044151"/>
          </a:xfrm>
        </p:spPr>
        <p:txBody>
          <a:bodyPr/>
          <a:lstStyle/>
          <a:p>
            <a:pPr algn="just"/>
            <a:r>
              <a:rPr lang="en-US" sz="1400" dirty="0">
                <a:solidFill>
                  <a:schemeClr val="bg1"/>
                </a:solidFill>
                <a:latin typeface="+mn-lt"/>
              </a:rPr>
              <a:t>Phi-3 is the largest model, yet it is outperformed by </a:t>
            </a:r>
            <a:r>
              <a:rPr lang="en-US" sz="1400" dirty="0" err="1">
                <a:solidFill>
                  <a:schemeClr val="bg1"/>
                </a:solidFill>
                <a:latin typeface="+mn-lt"/>
              </a:rPr>
              <a:t>RoBERTa</a:t>
            </a:r>
            <a:r>
              <a:rPr lang="en-US" sz="1400" dirty="0">
                <a:solidFill>
                  <a:schemeClr val="bg1"/>
                </a:solidFill>
                <a:latin typeface="+mn-lt"/>
              </a:rPr>
              <a:t>  and T5.</a:t>
            </a:r>
          </a:p>
          <a:p>
            <a:pPr algn="just"/>
            <a:endParaRPr lang="en-US" sz="1400" dirty="0">
              <a:solidFill>
                <a:schemeClr val="bg1"/>
              </a:solidFill>
              <a:latin typeface="+mn-lt"/>
            </a:endParaRPr>
          </a:p>
          <a:p>
            <a:pPr algn="just"/>
            <a:r>
              <a:rPr lang="en-US" sz="1400" dirty="0">
                <a:solidFill>
                  <a:schemeClr val="bg1"/>
                </a:solidFill>
                <a:latin typeface="+mn-lt"/>
              </a:rPr>
              <a:t>Encoder-only models excel at extractive QA tasks, followed by encoder-decoders and decoder-only.</a:t>
            </a:r>
          </a:p>
          <a:p>
            <a:pPr algn="just"/>
            <a:endParaRPr lang="en-US" sz="1400" dirty="0">
              <a:solidFill>
                <a:schemeClr val="bg1"/>
              </a:solidFill>
              <a:latin typeface="+mn-lt"/>
            </a:endParaRPr>
          </a:p>
          <a:p>
            <a:pPr algn="just"/>
            <a:endParaRPr lang="es-ES" sz="1400" dirty="0">
              <a:solidFill>
                <a:schemeClr val="bg1"/>
              </a:solidFill>
              <a:latin typeface="+mn-lt"/>
            </a:endParaRPr>
          </a:p>
        </p:txBody>
      </p:sp>
      <p:cxnSp>
        <p:nvCxnSpPr>
          <p:cNvPr id="16" name="Conector recto 15">
            <a:extLst>
              <a:ext uri="{FF2B5EF4-FFF2-40B4-BE49-F238E27FC236}">
                <a16:creationId xmlns:a16="http://schemas.microsoft.com/office/drawing/2014/main" id="{CA6F1A9F-8641-96EB-2E47-2DECB4E13FB2}"/>
              </a:ext>
            </a:extLst>
          </p:cNvPr>
          <p:cNvCxnSpPr/>
          <p:nvPr/>
        </p:nvCxnSpPr>
        <p:spPr>
          <a:xfrm>
            <a:off x="3853152" y="1790598"/>
            <a:ext cx="0" cy="416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0405FD6-7AC5-6477-D317-20AB156D88CB}"/>
              </a:ext>
            </a:extLst>
          </p:cNvPr>
          <p:cNvCxnSpPr/>
          <p:nvPr/>
        </p:nvCxnSpPr>
        <p:spPr>
          <a:xfrm>
            <a:off x="8587077" y="1790598"/>
            <a:ext cx="0" cy="4166619"/>
          </a:xfrm>
          <a:prstGeom prst="line">
            <a:avLst/>
          </a:prstGeom>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6A7D7EEA-3CD6-67EE-6EB4-107650CC7F87}"/>
              </a:ext>
            </a:extLst>
          </p:cNvPr>
          <p:cNvSpPr txBox="1"/>
          <p:nvPr/>
        </p:nvSpPr>
        <p:spPr>
          <a:xfrm>
            <a:off x="9157655" y="1666671"/>
            <a:ext cx="2440092" cy="707886"/>
          </a:xfrm>
          <a:prstGeom prst="rect">
            <a:avLst/>
          </a:prstGeom>
          <a:noFill/>
        </p:spPr>
        <p:txBody>
          <a:bodyPr wrap="none" rtlCol="0">
            <a:spAutoFit/>
          </a:bodyPr>
          <a:lstStyle/>
          <a:p>
            <a:pPr algn="ctr"/>
            <a:r>
              <a:rPr lang="en-US" sz="2000" dirty="0">
                <a:solidFill>
                  <a:schemeClr val="accent1">
                    <a:lumMod val="75000"/>
                  </a:schemeClr>
                </a:solidFill>
                <a:latin typeface="+mj-lt"/>
              </a:rPr>
              <a:t>FLAN</a:t>
            </a:r>
            <a:r>
              <a:rPr lang="en-US" sz="2000" dirty="0">
                <a:solidFill>
                  <a:schemeClr val="bg1"/>
                </a:solidFill>
                <a:latin typeface="+mj-lt"/>
              </a:rPr>
              <a:t> is better than</a:t>
            </a:r>
          </a:p>
          <a:p>
            <a:pPr algn="ctr"/>
            <a:r>
              <a:rPr lang="en-US" sz="2000" dirty="0">
                <a:solidFill>
                  <a:schemeClr val="bg1"/>
                </a:solidFill>
                <a:latin typeface="+mj-lt"/>
              </a:rPr>
              <a:t>the default model</a:t>
            </a:r>
            <a:endParaRPr lang="es-ES" sz="2000" dirty="0">
              <a:solidFill>
                <a:schemeClr val="bg1"/>
              </a:solidFill>
              <a:latin typeface="+mj-lt"/>
            </a:endParaRPr>
          </a:p>
        </p:txBody>
      </p:sp>
      <p:sp>
        <p:nvSpPr>
          <p:cNvPr id="19" name="Marcador de contenido 2">
            <a:extLst>
              <a:ext uri="{FF2B5EF4-FFF2-40B4-BE49-F238E27FC236}">
                <a16:creationId xmlns:a16="http://schemas.microsoft.com/office/drawing/2014/main" id="{560BA13C-A4A2-5ED2-9C81-0526561E7631}"/>
              </a:ext>
            </a:extLst>
          </p:cNvPr>
          <p:cNvSpPr txBox="1">
            <a:spLocks/>
          </p:cNvSpPr>
          <p:nvPr/>
        </p:nvSpPr>
        <p:spPr>
          <a:xfrm>
            <a:off x="8519448" y="2808188"/>
            <a:ext cx="3181345" cy="1984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14856" algn="l" rtl="0" eaLnBrk="1" hangingPunct="1">
              <a:lnSpc>
                <a:spcPct val="100000"/>
              </a:lnSpc>
              <a:spcBef>
                <a:spcPts val="0"/>
              </a:spcBef>
              <a:spcAft>
                <a:spcPts val="0"/>
              </a:spcAft>
              <a:buClr>
                <a:schemeClr val="lt1"/>
              </a:buClr>
              <a:buSzPts val="1300"/>
              <a:buFont typeface="Nunito Light"/>
              <a:buChar char="●"/>
              <a:defRPr sz="1200" b="0" i="0" u="none" strike="noStrike" cap="none">
                <a:solidFill>
                  <a:schemeClr val="lt1"/>
                </a:solidFill>
                <a:latin typeface="Assistant"/>
                <a:ea typeface="Assistant"/>
                <a:cs typeface="Assistant"/>
                <a:sym typeface="Assistant"/>
              </a:defRPr>
            </a:lvl1pPr>
            <a:lvl2pPr marL="1219170" marR="0" lvl="1"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2pPr>
            <a:lvl3pPr marL="1828754" marR="0" lvl="2"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3pPr>
            <a:lvl4pPr marL="2438339" marR="0" lvl="3"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4pPr>
            <a:lvl5pPr marL="3047924" marR="0" lvl="4"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5pPr>
            <a:lvl6pPr marL="3657509" marR="0" lvl="5"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6pPr>
            <a:lvl7pPr marL="4267093" marR="0" lvl="6"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7pPr>
            <a:lvl8pPr marL="4876678" marR="0" lvl="7"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8pPr>
            <a:lvl9pPr marL="5486263" marR="0" lvl="8"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9pPr>
          </a:lstStyle>
          <a:p>
            <a:pPr algn="just"/>
            <a:r>
              <a:rPr lang="en-US" sz="1400" dirty="0">
                <a:solidFill>
                  <a:schemeClr val="bg1"/>
                </a:solidFill>
                <a:latin typeface="+mn-lt"/>
              </a:rPr>
              <a:t>In T5’s case, FLAN outperforms its default counterpart in our task.</a:t>
            </a:r>
          </a:p>
          <a:p>
            <a:pPr algn="just"/>
            <a:endParaRPr lang="en-US" sz="1400" dirty="0">
              <a:solidFill>
                <a:schemeClr val="bg1"/>
              </a:solidFill>
              <a:latin typeface="+mn-lt"/>
            </a:endParaRPr>
          </a:p>
          <a:p>
            <a:pPr algn="just"/>
            <a:r>
              <a:rPr lang="en-US" sz="1400" dirty="0">
                <a:solidFill>
                  <a:schemeClr val="bg1"/>
                </a:solidFill>
                <a:latin typeface="+mn-lt"/>
              </a:rPr>
              <a:t>If available, embrace instruction finetuned models.</a:t>
            </a:r>
          </a:p>
          <a:p>
            <a:pPr algn="just"/>
            <a:endParaRPr lang="es-ES" sz="1400" dirty="0">
              <a:solidFill>
                <a:schemeClr val="bg1"/>
              </a:solidFill>
              <a:latin typeface="+mn-lt"/>
            </a:endParaRPr>
          </a:p>
        </p:txBody>
      </p:sp>
      <p:sp>
        <p:nvSpPr>
          <p:cNvPr id="3" name="CuadroTexto 2">
            <a:extLst>
              <a:ext uri="{FF2B5EF4-FFF2-40B4-BE49-F238E27FC236}">
                <a16:creationId xmlns:a16="http://schemas.microsoft.com/office/drawing/2014/main" id="{E7E11B90-6EBB-E77D-0023-84CFF8F5265E}"/>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31</a:t>
            </a:r>
            <a:endParaRPr lang="es-ES" dirty="0">
              <a:solidFill>
                <a:schemeClr val="bg1"/>
              </a:solidFill>
              <a:latin typeface="+mn-lt"/>
            </a:endParaRPr>
          </a:p>
        </p:txBody>
      </p:sp>
    </p:spTree>
    <p:extLst>
      <p:ext uri="{BB962C8B-B14F-4D97-AF65-F5344CB8AC3E}">
        <p14:creationId xmlns:p14="http://schemas.microsoft.com/office/powerpoint/2010/main" val="27628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Conclusions: </a:t>
            </a:r>
            <a:r>
              <a:rPr lang="en-US" sz="3200" dirty="0">
                <a:solidFill>
                  <a:schemeClr val="accent1">
                    <a:lumMod val="75000"/>
                  </a:schemeClr>
                </a:solidFill>
                <a:latin typeface="+mj-lt"/>
              </a:rPr>
              <a:t>main takeaways</a:t>
            </a:r>
            <a:endParaRPr lang="es-ES" sz="3200" dirty="0">
              <a:solidFill>
                <a:schemeClr val="accent1">
                  <a:lumMod val="75000"/>
                </a:schemeClr>
              </a:solidFill>
              <a:latin typeface="+mj-lt"/>
            </a:endParaRPr>
          </a:p>
        </p:txBody>
      </p:sp>
      <p:sp>
        <p:nvSpPr>
          <p:cNvPr id="7" name="CuadroTexto 6">
            <a:extLst>
              <a:ext uri="{FF2B5EF4-FFF2-40B4-BE49-F238E27FC236}">
                <a16:creationId xmlns:a16="http://schemas.microsoft.com/office/drawing/2014/main" id="{342202B4-A0D1-21B3-F2BE-23DAC7A5A494}"/>
              </a:ext>
            </a:extLst>
          </p:cNvPr>
          <p:cNvSpPr txBox="1"/>
          <p:nvPr/>
        </p:nvSpPr>
        <p:spPr>
          <a:xfrm>
            <a:off x="728963" y="1647723"/>
            <a:ext cx="2608406" cy="707886"/>
          </a:xfrm>
          <a:prstGeom prst="rect">
            <a:avLst/>
          </a:prstGeom>
          <a:noFill/>
        </p:spPr>
        <p:txBody>
          <a:bodyPr wrap="none" rtlCol="0">
            <a:spAutoFit/>
          </a:bodyPr>
          <a:lstStyle/>
          <a:p>
            <a:pPr algn="ctr"/>
            <a:r>
              <a:rPr lang="en-US" sz="2000" dirty="0">
                <a:solidFill>
                  <a:schemeClr val="bg1"/>
                </a:solidFill>
                <a:latin typeface="+mj-lt"/>
              </a:rPr>
              <a:t>Leverage </a:t>
            </a:r>
            <a:r>
              <a:rPr lang="en-US" sz="2000" dirty="0">
                <a:solidFill>
                  <a:schemeClr val="accent1">
                    <a:lumMod val="75000"/>
                  </a:schemeClr>
                </a:solidFill>
                <a:latin typeface="+mj-lt"/>
              </a:rPr>
              <a:t>community</a:t>
            </a:r>
          </a:p>
          <a:p>
            <a:pPr algn="ctr"/>
            <a:r>
              <a:rPr lang="en-US" sz="2000" dirty="0">
                <a:solidFill>
                  <a:schemeClr val="accent1">
                    <a:lumMod val="75000"/>
                  </a:schemeClr>
                </a:solidFill>
                <a:latin typeface="+mj-lt"/>
              </a:rPr>
              <a:t>models</a:t>
            </a:r>
            <a:r>
              <a:rPr lang="en-US" sz="2000" dirty="0">
                <a:solidFill>
                  <a:schemeClr val="bg1"/>
                </a:solidFill>
                <a:latin typeface="+mj-lt"/>
              </a:rPr>
              <a:t> wisely</a:t>
            </a:r>
            <a:endParaRPr lang="es-ES" sz="2000" dirty="0">
              <a:solidFill>
                <a:schemeClr val="bg1"/>
              </a:solidFill>
              <a:latin typeface="+mj-lt"/>
            </a:endParaRPr>
          </a:p>
        </p:txBody>
      </p:sp>
      <p:sp>
        <p:nvSpPr>
          <p:cNvPr id="8" name="CuadroTexto 7">
            <a:extLst>
              <a:ext uri="{FF2B5EF4-FFF2-40B4-BE49-F238E27FC236}">
                <a16:creationId xmlns:a16="http://schemas.microsoft.com/office/drawing/2014/main" id="{369A188F-B297-9092-2BA5-CB787D6B5383}"/>
              </a:ext>
            </a:extLst>
          </p:cNvPr>
          <p:cNvSpPr txBox="1"/>
          <p:nvPr/>
        </p:nvSpPr>
        <p:spPr>
          <a:xfrm>
            <a:off x="4146593" y="1647723"/>
            <a:ext cx="3898823" cy="707886"/>
          </a:xfrm>
          <a:prstGeom prst="rect">
            <a:avLst/>
          </a:prstGeom>
          <a:noFill/>
        </p:spPr>
        <p:txBody>
          <a:bodyPr wrap="none" rtlCol="0">
            <a:spAutoFit/>
          </a:bodyPr>
          <a:lstStyle/>
          <a:p>
            <a:pPr algn="ctr"/>
            <a:r>
              <a:rPr lang="en-US" sz="2000" dirty="0">
                <a:solidFill>
                  <a:schemeClr val="bg1"/>
                </a:solidFill>
                <a:latin typeface="+mj-lt"/>
              </a:rPr>
              <a:t>Training larger models on </a:t>
            </a:r>
            <a:r>
              <a:rPr lang="en-US" sz="2000" dirty="0">
                <a:solidFill>
                  <a:schemeClr val="accent1">
                    <a:lumMod val="75000"/>
                  </a:schemeClr>
                </a:solidFill>
                <a:latin typeface="+mj-lt"/>
              </a:rPr>
              <a:t>lower</a:t>
            </a:r>
          </a:p>
          <a:p>
            <a:pPr algn="ctr"/>
            <a:r>
              <a:rPr lang="en-US" sz="2000" dirty="0">
                <a:solidFill>
                  <a:schemeClr val="accent1">
                    <a:lumMod val="75000"/>
                  </a:schemeClr>
                </a:solidFill>
                <a:latin typeface="+mj-lt"/>
              </a:rPr>
              <a:t>precision</a:t>
            </a:r>
            <a:r>
              <a:rPr lang="en-US" sz="2000" dirty="0">
                <a:solidFill>
                  <a:schemeClr val="bg1"/>
                </a:solidFill>
                <a:latin typeface="+mj-lt"/>
              </a:rPr>
              <a:t> may be a good idea</a:t>
            </a:r>
            <a:endParaRPr lang="es-ES" sz="2000" dirty="0">
              <a:solidFill>
                <a:schemeClr val="bg1"/>
              </a:solidFill>
              <a:latin typeface="+mj-lt"/>
            </a:endParaRPr>
          </a:p>
        </p:txBody>
      </p:sp>
      <p:sp>
        <p:nvSpPr>
          <p:cNvPr id="14" name="Marcador de contenido 2">
            <a:extLst>
              <a:ext uri="{FF2B5EF4-FFF2-40B4-BE49-F238E27FC236}">
                <a16:creationId xmlns:a16="http://schemas.microsoft.com/office/drawing/2014/main" id="{12FF6C69-2CB3-C45D-4F22-BD88192A0ECA}"/>
              </a:ext>
            </a:extLst>
          </p:cNvPr>
          <p:cNvSpPr>
            <a:spLocks noGrp="1"/>
          </p:cNvSpPr>
          <p:nvPr>
            <p:ph type="body" idx="1"/>
          </p:nvPr>
        </p:nvSpPr>
        <p:spPr>
          <a:xfrm>
            <a:off x="79227" y="2808188"/>
            <a:ext cx="3339602" cy="3044151"/>
          </a:xfrm>
        </p:spPr>
        <p:txBody>
          <a:bodyPr/>
          <a:lstStyle/>
          <a:p>
            <a:pPr algn="just"/>
            <a:r>
              <a:rPr lang="en-US" sz="1400" dirty="0">
                <a:solidFill>
                  <a:schemeClr val="bg1"/>
                </a:solidFill>
                <a:latin typeface="+mn-lt"/>
              </a:rPr>
              <a:t>Our best model was finetuned from a community checkpoint (VMware’s </a:t>
            </a:r>
            <a:r>
              <a:rPr lang="en-US" sz="1400" dirty="0" err="1">
                <a:solidFill>
                  <a:schemeClr val="bg1"/>
                </a:solidFill>
                <a:latin typeface="+mn-lt"/>
              </a:rPr>
              <a:t>RoBERTa</a:t>
            </a:r>
            <a:r>
              <a:rPr lang="en-US" sz="1400" dirty="0">
                <a:solidFill>
                  <a:schemeClr val="bg1"/>
                </a:solidFill>
                <a:latin typeface="+mn-lt"/>
              </a:rPr>
              <a:t>).</a:t>
            </a:r>
          </a:p>
          <a:p>
            <a:pPr marL="194729" indent="0" algn="just">
              <a:buNone/>
            </a:pPr>
            <a:endParaRPr lang="en-US" sz="1400" dirty="0">
              <a:solidFill>
                <a:schemeClr val="bg1"/>
              </a:solidFill>
              <a:latin typeface="+mn-lt"/>
            </a:endParaRPr>
          </a:p>
          <a:p>
            <a:pPr algn="just"/>
            <a:r>
              <a:rPr lang="en-US" sz="1400" dirty="0">
                <a:solidFill>
                  <a:schemeClr val="bg1"/>
                </a:solidFill>
                <a:latin typeface="+mn-lt"/>
              </a:rPr>
              <a:t>Further finetune carefully to avoid overfitting.</a:t>
            </a:r>
          </a:p>
          <a:p>
            <a:pPr algn="just"/>
            <a:endParaRPr lang="en-US" sz="1400" dirty="0">
              <a:solidFill>
                <a:schemeClr val="bg1"/>
              </a:solidFill>
              <a:latin typeface="+mn-lt"/>
            </a:endParaRPr>
          </a:p>
          <a:p>
            <a:pPr algn="just"/>
            <a:endParaRPr lang="es-ES" sz="1400" dirty="0">
              <a:solidFill>
                <a:schemeClr val="bg1"/>
              </a:solidFill>
              <a:latin typeface="+mn-lt"/>
            </a:endParaRPr>
          </a:p>
        </p:txBody>
      </p:sp>
      <p:cxnSp>
        <p:nvCxnSpPr>
          <p:cNvPr id="16" name="Conector recto 15">
            <a:extLst>
              <a:ext uri="{FF2B5EF4-FFF2-40B4-BE49-F238E27FC236}">
                <a16:creationId xmlns:a16="http://schemas.microsoft.com/office/drawing/2014/main" id="{CA6F1A9F-8641-96EB-2E47-2DECB4E13FB2}"/>
              </a:ext>
            </a:extLst>
          </p:cNvPr>
          <p:cNvCxnSpPr/>
          <p:nvPr/>
        </p:nvCxnSpPr>
        <p:spPr>
          <a:xfrm>
            <a:off x="3853152" y="1790598"/>
            <a:ext cx="0" cy="416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50405FD6-7AC5-6477-D317-20AB156D88CB}"/>
              </a:ext>
            </a:extLst>
          </p:cNvPr>
          <p:cNvCxnSpPr/>
          <p:nvPr/>
        </p:nvCxnSpPr>
        <p:spPr>
          <a:xfrm>
            <a:off x="8329902" y="1790598"/>
            <a:ext cx="0" cy="4166619"/>
          </a:xfrm>
          <a:prstGeom prst="line">
            <a:avLst/>
          </a:prstGeom>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6A7D7EEA-3CD6-67EE-6EB4-107650CC7F87}"/>
              </a:ext>
            </a:extLst>
          </p:cNvPr>
          <p:cNvSpPr txBox="1"/>
          <p:nvPr/>
        </p:nvSpPr>
        <p:spPr>
          <a:xfrm>
            <a:off x="8519448" y="1647723"/>
            <a:ext cx="3339175" cy="707886"/>
          </a:xfrm>
          <a:prstGeom prst="rect">
            <a:avLst/>
          </a:prstGeom>
          <a:noFill/>
        </p:spPr>
        <p:txBody>
          <a:bodyPr wrap="square" rtlCol="0">
            <a:spAutoFit/>
          </a:bodyPr>
          <a:lstStyle/>
          <a:p>
            <a:pPr algn="ctr"/>
            <a:r>
              <a:rPr lang="en-US" sz="2000" dirty="0">
                <a:solidFill>
                  <a:schemeClr val="bg1"/>
                </a:solidFill>
                <a:latin typeface="+mj-lt"/>
              </a:rPr>
              <a:t>Optimize </a:t>
            </a:r>
            <a:r>
              <a:rPr lang="en-US" sz="2000" dirty="0">
                <a:solidFill>
                  <a:schemeClr val="accent1">
                    <a:lumMod val="75000"/>
                  </a:schemeClr>
                </a:solidFill>
                <a:latin typeface="+mj-lt"/>
              </a:rPr>
              <a:t>text generation </a:t>
            </a:r>
            <a:r>
              <a:rPr lang="en-US" sz="2000" dirty="0">
                <a:solidFill>
                  <a:schemeClr val="bg1"/>
                </a:solidFill>
                <a:latin typeface="+mj-lt"/>
              </a:rPr>
              <a:t>with decoder models.</a:t>
            </a:r>
            <a:endParaRPr lang="es-ES" sz="2000" dirty="0">
              <a:solidFill>
                <a:schemeClr val="bg1"/>
              </a:solidFill>
              <a:latin typeface="+mj-lt"/>
            </a:endParaRPr>
          </a:p>
        </p:txBody>
      </p:sp>
      <p:sp>
        <p:nvSpPr>
          <p:cNvPr id="19" name="Marcador de contenido 2">
            <a:extLst>
              <a:ext uri="{FF2B5EF4-FFF2-40B4-BE49-F238E27FC236}">
                <a16:creationId xmlns:a16="http://schemas.microsoft.com/office/drawing/2014/main" id="{560BA13C-A4A2-5ED2-9C81-0526561E7631}"/>
              </a:ext>
            </a:extLst>
          </p:cNvPr>
          <p:cNvSpPr txBox="1">
            <a:spLocks/>
          </p:cNvSpPr>
          <p:nvPr/>
        </p:nvSpPr>
        <p:spPr>
          <a:xfrm>
            <a:off x="8519448" y="2808188"/>
            <a:ext cx="3181345" cy="1984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14856" algn="l" rtl="0" eaLnBrk="1" hangingPunct="1">
              <a:lnSpc>
                <a:spcPct val="100000"/>
              </a:lnSpc>
              <a:spcBef>
                <a:spcPts val="0"/>
              </a:spcBef>
              <a:spcAft>
                <a:spcPts val="0"/>
              </a:spcAft>
              <a:buClr>
                <a:schemeClr val="lt1"/>
              </a:buClr>
              <a:buSzPts val="1300"/>
              <a:buFont typeface="Nunito Light"/>
              <a:buChar char="●"/>
              <a:defRPr sz="1200" b="0" i="0" u="none" strike="noStrike" cap="none">
                <a:solidFill>
                  <a:schemeClr val="lt1"/>
                </a:solidFill>
                <a:latin typeface="Assistant"/>
                <a:ea typeface="Assistant"/>
                <a:cs typeface="Assistant"/>
                <a:sym typeface="Assistant"/>
              </a:defRPr>
            </a:lvl1pPr>
            <a:lvl2pPr marL="1219170" marR="0" lvl="1"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2pPr>
            <a:lvl3pPr marL="1828754" marR="0" lvl="2"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3pPr>
            <a:lvl4pPr marL="2438339" marR="0" lvl="3"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4pPr>
            <a:lvl5pPr marL="3047924" marR="0" lvl="4"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5pPr>
            <a:lvl6pPr marL="3657509" marR="0" lvl="5"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6pPr>
            <a:lvl7pPr marL="4267093" marR="0" lvl="6"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7pPr>
            <a:lvl8pPr marL="4876678" marR="0" lvl="7"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8pPr>
            <a:lvl9pPr marL="5486263" marR="0" lvl="8"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9pPr>
          </a:lstStyle>
          <a:p>
            <a:pPr algn="just"/>
            <a:r>
              <a:rPr lang="en-US" sz="1400" dirty="0">
                <a:solidFill>
                  <a:schemeClr val="bg1"/>
                </a:solidFill>
                <a:latin typeface="+mn-lt"/>
              </a:rPr>
              <a:t>Text generation is Phi’s Achilles’ heel in our task.</a:t>
            </a:r>
          </a:p>
          <a:p>
            <a:pPr algn="just"/>
            <a:endParaRPr lang="en-US" sz="1400" dirty="0">
              <a:solidFill>
                <a:schemeClr val="bg1"/>
              </a:solidFill>
              <a:latin typeface="+mn-lt"/>
            </a:endParaRPr>
          </a:p>
          <a:p>
            <a:pPr algn="just"/>
            <a:r>
              <a:rPr lang="en-US" sz="1400" dirty="0">
                <a:solidFill>
                  <a:schemeClr val="bg1"/>
                </a:solidFill>
                <a:latin typeface="+mn-lt"/>
              </a:rPr>
              <a:t>Optimize generation strategy to your dataset and task.</a:t>
            </a:r>
          </a:p>
          <a:p>
            <a:pPr algn="just"/>
            <a:endParaRPr lang="es-ES" sz="1400" dirty="0">
              <a:solidFill>
                <a:schemeClr val="bg1"/>
              </a:solidFill>
              <a:latin typeface="+mn-lt"/>
            </a:endParaRPr>
          </a:p>
        </p:txBody>
      </p:sp>
      <p:sp>
        <p:nvSpPr>
          <p:cNvPr id="3" name="Marcador de contenido 2">
            <a:extLst>
              <a:ext uri="{FF2B5EF4-FFF2-40B4-BE49-F238E27FC236}">
                <a16:creationId xmlns:a16="http://schemas.microsoft.com/office/drawing/2014/main" id="{78683B13-D78E-C39D-24BC-56CA9CD2E2E5}"/>
              </a:ext>
            </a:extLst>
          </p:cNvPr>
          <p:cNvSpPr txBox="1">
            <a:spLocks/>
          </p:cNvSpPr>
          <p:nvPr/>
        </p:nvSpPr>
        <p:spPr>
          <a:xfrm>
            <a:off x="4137639" y="2808188"/>
            <a:ext cx="3652168" cy="1984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14856" algn="l" rtl="0" eaLnBrk="1" hangingPunct="1">
              <a:lnSpc>
                <a:spcPct val="100000"/>
              </a:lnSpc>
              <a:spcBef>
                <a:spcPts val="0"/>
              </a:spcBef>
              <a:spcAft>
                <a:spcPts val="0"/>
              </a:spcAft>
              <a:buClr>
                <a:schemeClr val="lt1"/>
              </a:buClr>
              <a:buSzPts val="1300"/>
              <a:buFont typeface="Nunito Light"/>
              <a:buChar char="●"/>
              <a:defRPr sz="1200" b="0" i="0" u="none" strike="noStrike" cap="none">
                <a:solidFill>
                  <a:schemeClr val="lt1"/>
                </a:solidFill>
                <a:latin typeface="Assistant"/>
                <a:ea typeface="Assistant"/>
                <a:cs typeface="Assistant"/>
                <a:sym typeface="Assistant"/>
              </a:defRPr>
            </a:lvl1pPr>
            <a:lvl2pPr marL="1219170" marR="0" lvl="1"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2pPr>
            <a:lvl3pPr marL="1828754" marR="0" lvl="2"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3pPr>
            <a:lvl4pPr marL="2438339" marR="0" lvl="3"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4pPr>
            <a:lvl5pPr marL="3047924" marR="0" lvl="4"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5pPr>
            <a:lvl6pPr marL="3657509" marR="0" lvl="5"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6pPr>
            <a:lvl7pPr marL="4267093" marR="0" lvl="6"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7pPr>
            <a:lvl8pPr marL="4876678" marR="0" lvl="7"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8pPr>
            <a:lvl9pPr marL="5486263" marR="0" lvl="8"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9pPr>
          </a:lstStyle>
          <a:p>
            <a:pPr algn="just"/>
            <a:r>
              <a:rPr lang="en-US" sz="1400" dirty="0">
                <a:solidFill>
                  <a:schemeClr val="bg1"/>
                </a:solidFill>
                <a:latin typeface="+mn-lt"/>
              </a:rPr>
              <a:t>For the same training size, finetuned T5 Base in half precision outperforms T5 Small in our task.</a:t>
            </a:r>
          </a:p>
          <a:p>
            <a:pPr algn="just"/>
            <a:endParaRPr lang="en-US" sz="1400" dirty="0">
              <a:solidFill>
                <a:schemeClr val="bg1"/>
              </a:solidFill>
              <a:latin typeface="+mn-lt"/>
            </a:endParaRPr>
          </a:p>
          <a:p>
            <a:pPr algn="just"/>
            <a:r>
              <a:rPr lang="en-US" sz="1400" dirty="0">
                <a:solidFill>
                  <a:schemeClr val="bg1"/>
                </a:solidFill>
                <a:latin typeface="+mn-lt"/>
              </a:rPr>
              <a:t>Special attention to possible training stability issues.</a:t>
            </a:r>
          </a:p>
          <a:p>
            <a:pPr algn="just"/>
            <a:endParaRPr lang="es-ES" sz="1400" dirty="0">
              <a:solidFill>
                <a:schemeClr val="bg1"/>
              </a:solidFill>
              <a:latin typeface="+mn-lt"/>
            </a:endParaRPr>
          </a:p>
        </p:txBody>
      </p:sp>
      <p:sp>
        <p:nvSpPr>
          <p:cNvPr id="4" name="CuadroTexto 3">
            <a:extLst>
              <a:ext uri="{FF2B5EF4-FFF2-40B4-BE49-F238E27FC236}">
                <a16:creationId xmlns:a16="http://schemas.microsoft.com/office/drawing/2014/main" id="{AF35844A-4E18-AEAB-F390-F27CEE555D2F}"/>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32</a:t>
            </a:r>
            <a:endParaRPr lang="es-ES" dirty="0">
              <a:solidFill>
                <a:schemeClr val="bg1"/>
              </a:solidFill>
              <a:latin typeface="+mn-lt"/>
            </a:endParaRPr>
          </a:p>
        </p:txBody>
      </p:sp>
    </p:spTree>
    <p:extLst>
      <p:ext uri="{BB962C8B-B14F-4D97-AF65-F5344CB8AC3E}">
        <p14:creationId xmlns:p14="http://schemas.microsoft.com/office/powerpoint/2010/main" val="373499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19"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Conclusions: </a:t>
            </a:r>
            <a:r>
              <a:rPr lang="en-US" sz="3200" dirty="0">
                <a:solidFill>
                  <a:schemeClr val="accent1">
                    <a:lumMod val="75000"/>
                  </a:schemeClr>
                </a:solidFill>
                <a:latin typeface="+mj-lt"/>
              </a:rPr>
              <a:t>future work</a:t>
            </a:r>
            <a:endParaRPr lang="es-ES" sz="3200" dirty="0">
              <a:solidFill>
                <a:schemeClr val="accent1">
                  <a:lumMod val="75000"/>
                </a:schemeClr>
              </a:solidFill>
              <a:latin typeface="+mj-lt"/>
            </a:endParaRPr>
          </a:p>
        </p:txBody>
      </p:sp>
      <p:pic>
        <p:nvPicPr>
          <p:cNvPr id="5" name="Gráfico 4" descr="Procesador con relleno sólido">
            <a:extLst>
              <a:ext uri="{FF2B5EF4-FFF2-40B4-BE49-F238E27FC236}">
                <a16:creationId xmlns:a16="http://schemas.microsoft.com/office/drawing/2014/main" id="{20C13DFD-5B10-E556-7022-0AFC288AF3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484" y="1633801"/>
            <a:ext cx="694339" cy="694339"/>
          </a:xfrm>
          <a:prstGeom prst="rect">
            <a:avLst/>
          </a:prstGeom>
        </p:spPr>
      </p:pic>
      <p:sp>
        <p:nvSpPr>
          <p:cNvPr id="6" name="CuadroTexto 5">
            <a:extLst>
              <a:ext uri="{FF2B5EF4-FFF2-40B4-BE49-F238E27FC236}">
                <a16:creationId xmlns:a16="http://schemas.microsoft.com/office/drawing/2014/main" id="{A5661A68-DA68-19FC-7DE1-8533CEC1848F}"/>
              </a:ext>
            </a:extLst>
          </p:cNvPr>
          <p:cNvSpPr txBox="1"/>
          <p:nvPr/>
        </p:nvSpPr>
        <p:spPr>
          <a:xfrm>
            <a:off x="1874400" y="1783318"/>
            <a:ext cx="5508239" cy="369332"/>
          </a:xfrm>
          <a:prstGeom prst="rect">
            <a:avLst/>
          </a:prstGeom>
          <a:noFill/>
        </p:spPr>
        <p:txBody>
          <a:bodyPr wrap="none" rtlCol="0">
            <a:spAutoFit/>
          </a:bodyPr>
          <a:lstStyle/>
          <a:p>
            <a:r>
              <a:rPr lang="en-US" sz="1800" dirty="0">
                <a:solidFill>
                  <a:schemeClr val="bg1"/>
                </a:solidFill>
                <a:latin typeface="+mj-lt"/>
              </a:rPr>
              <a:t>Employ more capable </a:t>
            </a:r>
            <a:r>
              <a:rPr lang="en-US" sz="1800" dirty="0">
                <a:solidFill>
                  <a:schemeClr val="accent1">
                    <a:lumMod val="75000"/>
                  </a:schemeClr>
                </a:solidFill>
                <a:latin typeface="+mj-lt"/>
              </a:rPr>
              <a:t>hardware</a:t>
            </a:r>
            <a:r>
              <a:rPr lang="en-US" sz="1800" dirty="0">
                <a:solidFill>
                  <a:schemeClr val="bg1"/>
                </a:solidFill>
                <a:latin typeface="+mj-lt"/>
              </a:rPr>
              <a:t> to enhance results.</a:t>
            </a:r>
          </a:p>
        </p:txBody>
      </p:sp>
      <p:sp>
        <p:nvSpPr>
          <p:cNvPr id="9" name="CuadroTexto 8">
            <a:extLst>
              <a:ext uri="{FF2B5EF4-FFF2-40B4-BE49-F238E27FC236}">
                <a16:creationId xmlns:a16="http://schemas.microsoft.com/office/drawing/2014/main" id="{D7A4B07F-A051-67EF-F785-418A7E94DCFB}"/>
              </a:ext>
            </a:extLst>
          </p:cNvPr>
          <p:cNvSpPr txBox="1"/>
          <p:nvPr/>
        </p:nvSpPr>
        <p:spPr>
          <a:xfrm>
            <a:off x="1874400" y="2773658"/>
            <a:ext cx="8190063" cy="369332"/>
          </a:xfrm>
          <a:prstGeom prst="rect">
            <a:avLst/>
          </a:prstGeom>
          <a:noFill/>
        </p:spPr>
        <p:txBody>
          <a:bodyPr wrap="none" rtlCol="0">
            <a:spAutoFit/>
          </a:bodyPr>
          <a:lstStyle/>
          <a:p>
            <a:r>
              <a:rPr lang="en-US" sz="1800" dirty="0">
                <a:solidFill>
                  <a:schemeClr val="bg1"/>
                </a:solidFill>
                <a:latin typeface="+mj-lt"/>
              </a:rPr>
              <a:t>Implement </a:t>
            </a:r>
            <a:r>
              <a:rPr lang="en-US" sz="1800" dirty="0">
                <a:solidFill>
                  <a:schemeClr val="accent1">
                    <a:lumMod val="75000"/>
                  </a:schemeClr>
                </a:solidFill>
                <a:latin typeface="+mj-lt"/>
              </a:rPr>
              <a:t>complex evaluation methods</a:t>
            </a:r>
            <a:r>
              <a:rPr lang="en-US" sz="1800" dirty="0">
                <a:solidFill>
                  <a:schemeClr val="bg1"/>
                </a:solidFill>
                <a:latin typeface="+mj-lt"/>
              </a:rPr>
              <a:t>, such as Semantic Answer Similarity.</a:t>
            </a:r>
          </a:p>
        </p:txBody>
      </p:sp>
      <p:pic>
        <p:nvPicPr>
          <p:cNvPr id="12" name="Gráfico 11" descr="Portapapeles parcialmente comprobado con relleno sólido">
            <a:extLst>
              <a:ext uri="{FF2B5EF4-FFF2-40B4-BE49-F238E27FC236}">
                <a16:creationId xmlns:a16="http://schemas.microsoft.com/office/drawing/2014/main" id="{CF898BB6-760D-7874-2713-3BC7113E2E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7484" y="2604974"/>
            <a:ext cx="694340" cy="694340"/>
          </a:xfrm>
          <a:prstGeom prst="rect">
            <a:avLst/>
          </a:prstGeom>
        </p:spPr>
      </p:pic>
      <p:sp>
        <p:nvSpPr>
          <p:cNvPr id="13" name="CuadroTexto 12">
            <a:extLst>
              <a:ext uri="{FF2B5EF4-FFF2-40B4-BE49-F238E27FC236}">
                <a16:creationId xmlns:a16="http://schemas.microsoft.com/office/drawing/2014/main" id="{5F9FF61B-1A41-3D55-6E56-2456A580B0CA}"/>
              </a:ext>
            </a:extLst>
          </p:cNvPr>
          <p:cNvSpPr txBox="1"/>
          <p:nvPr/>
        </p:nvSpPr>
        <p:spPr>
          <a:xfrm>
            <a:off x="1874400" y="3738651"/>
            <a:ext cx="5980062" cy="369332"/>
          </a:xfrm>
          <a:prstGeom prst="rect">
            <a:avLst/>
          </a:prstGeom>
          <a:noFill/>
        </p:spPr>
        <p:txBody>
          <a:bodyPr wrap="square" rtlCol="0">
            <a:spAutoFit/>
          </a:bodyPr>
          <a:lstStyle/>
          <a:p>
            <a:pPr algn="just"/>
            <a:r>
              <a:rPr lang="en-US" sz="1800" dirty="0">
                <a:solidFill>
                  <a:schemeClr val="bg1"/>
                </a:solidFill>
                <a:latin typeface="+mj-lt"/>
              </a:rPr>
              <a:t>Explore </a:t>
            </a:r>
            <a:r>
              <a:rPr lang="en-US" sz="1800" dirty="0">
                <a:solidFill>
                  <a:schemeClr val="accent1">
                    <a:lumMod val="75000"/>
                  </a:schemeClr>
                </a:solidFill>
                <a:latin typeface="+mj-lt"/>
              </a:rPr>
              <a:t>generative QA</a:t>
            </a:r>
            <a:r>
              <a:rPr lang="en-US" sz="1800" dirty="0">
                <a:solidFill>
                  <a:schemeClr val="bg1"/>
                </a:solidFill>
                <a:latin typeface="+mj-lt"/>
              </a:rPr>
              <a:t>, with a new dataset and models.</a:t>
            </a:r>
          </a:p>
        </p:txBody>
      </p:sp>
      <p:pic>
        <p:nvPicPr>
          <p:cNvPr id="17" name="Gráfico 16" descr="Firma con relleno sólido">
            <a:extLst>
              <a:ext uri="{FF2B5EF4-FFF2-40B4-BE49-F238E27FC236}">
                <a16:creationId xmlns:a16="http://schemas.microsoft.com/office/drawing/2014/main" id="{96183684-597C-93DB-4C88-F07A45508B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7484" y="3576147"/>
            <a:ext cx="694340" cy="694340"/>
          </a:xfrm>
          <a:prstGeom prst="rect">
            <a:avLst/>
          </a:prstGeom>
        </p:spPr>
      </p:pic>
      <p:sp>
        <p:nvSpPr>
          <p:cNvPr id="23" name="CuadroTexto 22">
            <a:extLst>
              <a:ext uri="{FF2B5EF4-FFF2-40B4-BE49-F238E27FC236}">
                <a16:creationId xmlns:a16="http://schemas.microsoft.com/office/drawing/2014/main" id="{22A2E41E-AE97-F3AA-8F40-429B1EED96F0}"/>
              </a:ext>
            </a:extLst>
          </p:cNvPr>
          <p:cNvSpPr txBox="1"/>
          <p:nvPr/>
        </p:nvSpPr>
        <p:spPr>
          <a:xfrm>
            <a:off x="1874400" y="4703644"/>
            <a:ext cx="6708888" cy="369332"/>
          </a:xfrm>
          <a:prstGeom prst="rect">
            <a:avLst/>
          </a:prstGeom>
          <a:noFill/>
        </p:spPr>
        <p:txBody>
          <a:bodyPr wrap="none" rtlCol="0">
            <a:spAutoFit/>
          </a:bodyPr>
          <a:lstStyle/>
          <a:p>
            <a:r>
              <a:rPr lang="en-US" sz="1800" dirty="0">
                <a:solidFill>
                  <a:schemeClr val="bg1"/>
                </a:solidFill>
                <a:latin typeface="+mj-lt"/>
              </a:rPr>
              <a:t>Further explore the </a:t>
            </a:r>
            <a:r>
              <a:rPr lang="en-US" sz="1800" dirty="0">
                <a:solidFill>
                  <a:schemeClr val="accent1">
                    <a:lumMod val="75000"/>
                  </a:schemeClr>
                </a:solidFill>
                <a:latin typeface="+mj-lt"/>
              </a:rPr>
              <a:t>NLP</a:t>
            </a:r>
            <a:r>
              <a:rPr lang="en-US" sz="1800" dirty="0">
                <a:solidFill>
                  <a:schemeClr val="bg1"/>
                </a:solidFill>
                <a:latin typeface="+mj-lt"/>
              </a:rPr>
              <a:t> field: RAG, testbeds, deployments, etc.</a:t>
            </a:r>
          </a:p>
        </p:txBody>
      </p:sp>
      <p:pic>
        <p:nvPicPr>
          <p:cNvPr id="27" name="Gráfico 26" descr="Pensamiento con relleno sólido">
            <a:extLst>
              <a:ext uri="{FF2B5EF4-FFF2-40B4-BE49-F238E27FC236}">
                <a16:creationId xmlns:a16="http://schemas.microsoft.com/office/drawing/2014/main" id="{F52638C3-0D2B-F429-583F-5D9406A61C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7484" y="4547320"/>
            <a:ext cx="694339" cy="694339"/>
          </a:xfrm>
          <a:prstGeom prst="rect">
            <a:avLst/>
          </a:prstGeom>
        </p:spPr>
      </p:pic>
      <p:sp>
        <p:nvSpPr>
          <p:cNvPr id="3" name="CuadroTexto 2">
            <a:extLst>
              <a:ext uri="{FF2B5EF4-FFF2-40B4-BE49-F238E27FC236}">
                <a16:creationId xmlns:a16="http://schemas.microsoft.com/office/drawing/2014/main" id="{8E189BED-01AF-2BB9-BBF4-64A42436BB13}"/>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33</a:t>
            </a:r>
            <a:endParaRPr lang="es-ES" dirty="0">
              <a:solidFill>
                <a:schemeClr val="bg1"/>
              </a:solidFill>
              <a:latin typeface="+mn-lt"/>
            </a:endParaRPr>
          </a:p>
        </p:txBody>
      </p:sp>
    </p:spTree>
    <p:extLst>
      <p:ext uri="{BB962C8B-B14F-4D97-AF65-F5344CB8AC3E}">
        <p14:creationId xmlns:p14="http://schemas.microsoft.com/office/powerpoint/2010/main" val="3798436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Conclusions: </a:t>
            </a:r>
            <a:r>
              <a:rPr lang="en-US" sz="3200" dirty="0">
                <a:solidFill>
                  <a:schemeClr val="accent1">
                    <a:lumMod val="75000"/>
                  </a:schemeClr>
                </a:solidFill>
                <a:latin typeface="+mj-lt"/>
              </a:rPr>
              <a:t>repositories</a:t>
            </a:r>
            <a:endParaRPr lang="es-ES" sz="3200" dirty="0">
              <a:solidFill>
                <a:schemeClr val="accent1">
                  <a:lumMod val="75000"/>
                </a:schemeClr>
              </a:solidFill>
              <a:latin typeface="+mj-lt"/>
            </a:endParaRPr>
          </a:p>
        </p:txBody>
      </p:sp>
      <p:sp>
        <p:nvSpPr>
          <p:cNvPr id="4" name="Título 1">
            <a:extLst>
              <a:ext uri="{FF2B5EF4-FFF2-40B4-BE49-F238E27FC236}">
                <a16:creationId xmlns:a16="http://schemas.microsoft.com/office/drawing/2014/main" id="{D3FA9E3B-0167-ED15-88D9-D718F7A0A43B}"/>
              </a:ext>
            </a:extLst>
          </p:cNvPr>
          <p:cNvSpPr txBox="1">
            <a:spLocks/>
          </p:cNvSpPr>
          <p:nvPr/>
        </p:nvSpPr>
        <p:spPr>
          <a:xfrm>
            <a:off x="3018074" y="4391435"/>
            <a:ext cx="6155852" cy="1346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1pPr>
            <a:lvl2pPr marR="0" lvl="1"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2pPr>
            <a:lvl3pPr marR="0" lvl="2"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3pPr>
            <a:lvl4pPr marR="0" lvl="3"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4pPr>
            <a:lvl5pPr marR="0" lvl="4"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5pPr>
            <a:lvl6pPr marR="0" lvl="5"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6pPr>
            <a:lvl7pPr marR="0" lvl="6"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7pPr>
            <a:lvl8pPr marR="0" lvl="7"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8pPr>
            <a:lvl9pPr marR="0" lvl="8" algn="l" rtl="0" eaLnBrk="1" hangingPunct="1">
              <a:lnSpc>
                <a:spcPct val="100000"/>
              </a:lnSpc>
              <a:spcBef>
                <a:spcPts val="0"/>
              </a:spcBef>
              <a:spcAft>
                <a:spcPts val="0"/>
              </a:spcAft>
              <a:buClr>
                <a:schemeClr val="lt1"/>
              </a:buClr>
              <a:buSzPts val="3000"/>
              <a:buFont typeface="IBM Plex Mono"/>
              <a:buNone/>
              <a:defRPr sz="3000" b="0" i="0" u="none" strike="noStrike" cap="none">
                <a:solidFill>
                  <a:schemeClr val="lt1"/>
                </a:solidFill>
                <a:latin typeface="IBM Plex Mono"/>
                <a:ea typeface="IBM Plex Mono"/>
                <a:cs typeface="IBM Plex Mono"/>
                <a:sym typeface="IBM Plex Mono"/>
              </a:defRPr>
            </a:lvl9pPr>
          </a:lstStyle>
          <a:p>
            <a:pPr algn="ctr"/>
            <a:r>
              <a:rPr lang="en-US" sz="6600" dirty="0">
                <a:latin typeface="+mj-lt"/>
              </a:rPr>
              <a:t>Any questions?</a:t>
            </a:r>
          </a:p>
          <a:p>
            <a:pPr algn="ctr"/>
            <a:r>
              <a:rPr lang="en-US" sz="2400" dirty="0">
                <a:latin typeface="+mj-lt"/>
              </a:rPr>
              <a:t>¿</a:t>
            </a:r>
            <a:r>
              <a:rPr lang="en-US" sz="2400" dirty="0" err="1">
                <a:latin typeface="+mj-lt"/>
              </a:rPr>
              <a:t>Preguntas</a:t>
            </a:r>
            <a:r>
              <a:rPr lang="en-US" sz="2400" dirty="0">
                <a:latin typeface="+mj-lt"/>
              </a:rPr>
              <a:t>?</a:t>
            </a:r>
            <a:endParaRPr lang="es-ES" sz="2400" dirty="0">
              <a:latin typeface="+mj-lt"/>
            </a:endParaRPr>
          </a:p>
        </p:txBody>
      </p:sp>
      <p:sp>
        <p:nvSpPr>
          <p:cNvPr id="5" name="CuadroTexto 4">
            <a:extLst>
              <a:ext uri="{FF2B5EF4-FFF2-40B4-BE49-F238E27FC236}">
                <a16:creationId xmlns:a16="http://schemas.microsoft.com/office/drawing/2014/main" id="{E0243CA6-E5EB-0325-C652-6E64481FFB4B}"/>
              </a:ext>
            </a:extLst>
          </p:cNvPr>
          <p:cNvSpPr txBox="1"/>
          <p:nvPr/>
        </p:nvSpPr>
        <p:spPr>
          <a:xfrm>
            <a:off x="5557995" y="3800030"/>
            <a:ext cx="6155852" cy="307777"/>
          </a:xfrm>
          <a:prstGeom prst="rect">
            <a:avLst/>
          </a:prstGeom>
          <a:noFill/>
        </p:spPr>
        <p:txBody>
          <a:bodyPr wrap="square" rtlCol="0">
            <a:spAutoFit/>
          </a:bodyPr>
          <a:lstStyle/>
          <a:p>
            <a:r>
              <a:rPr lang="es-ES" dirty="0">
                <a:solidFill>
                  <a:schemeClr val="accent1">
                    <a:lumMod val="75000"/>
                  </a:schemeClr>
                </a:solidFill>
                <a:latin typeface="+mj-lt"/>
              </a:rPr>
              <a:t>huggingface.co/collections/enriquesaou/tfg-66670a768e3ed59181581e65</a:t>
            </a:r>
          </a:p>
        </p:txBody>
      </p:sp>
      <p:sp>
        <p:nvSpPr>
          <p:cNvPr id="6" name="CuadroTexto 5">
            <a:extLst>
              <a:ext uri="{FF2B5EF4-FFF2-40B4-BE49-F238E27FC236}">
                <a16:creationId xmlns:a16="http://schemas.microsoft.com/office/drawing/2014/main" id="{EAC9B396-F4D2-A827-15B2-534AD1DCF4CF}"/>
              </a:ext>
            </a:extLst>
          </p:cNvPr>
          <p:cNvSpPr txBox="1"/>
          <p:nvPr/>
        </p:nvSpPr>
        <p:spPr>
          <a:xfrm>
            <a:off x="1244550" y="3800031"/>
            <a:ext cx="3073277" cy="307777"/>
          </a:xfrm>
          <a:prstGeom prst="rect">
            <a:avLst/>
          </a:prstGeom>
          <a:noFill/>
        </p:spPr>
        <p:txBody>
          <a:bodyPr wrap="square" rtlCol="0">
            <a:spAutoFit/>
          </a:bodyPr>
          <a:lstStyle/>
          <a:p>
            <a:r>
              <a:rPr lang="es-ES" dirty="0">
                <a:solidFill>
                  <a:schemeClr val="accent1">
                    <a:lumMod val="75000"/>
                  </a:schemeClr>
                </a:solidFill>
                <a:latin typeface="+mj-lt"/>
              </a:rPr>
              <a:t>github.com/enriquesaou/</a:t>
            </a:r>
            <a:r>
              <a:rPr lang="es-ES" dirty="0" err="1">
                <a:solidFill>
                  <a:schemeClr val="accent1">
                    <a:lumMod val="75000"/>
                  </a:schemeClr>
                </a:solidFill>
                <a:latin typeface="+mj-lt"/>
              </a:rPr>
              <a:t>tfg</a:t>
            </a:r>
            <a:r>
              <a:rPr lang="es-ES" dirty="0">
                <a:solidFill>
                  <a:schemeClr val="accent1">
                    <a:lumMod val="75000"/>
                  </a:schemeClr>
                </a:solidFill>
                <a:latin typeface="+mj-lt"/>
              </a:rPr>
              <a:t>-lm-</a:t>
            </a:r>
            <a:r>
              <a:rPr lang="es-ES" dirty="0" err="1">
                <a:solidFill>
                  <a:schemeClr val="accent1">
                    <a:lumMod val="75000"/>
                  </a:schemeClr>
                </a:solidFill>
                <a:latin typeface="+mj-lt"/>
              </a:rPr>
              <a:t>qa</a:t>
            </a:r>
            <a:endParaRPr lang="es-ES" dirty="0">
              <a:solidFill>
                <a:schemeClr val="accent1">
                  <a:lumMod val="75000"/>
                </a:schemeClr>
              </a:solidFill>
              <a:latin typeface="+mj-lt"/>
            </a:endParaRPr>
          </a:p>
        </p:txBody>
      </p:sp>
      <p:pic>
        <p:nvPicPr>
          <p:cNvPr id="36" name="Imagen 35" descr="Código QR&#10;&#10;Descripción generada automáticamente">
            <a:extLst>
              <a:ext uri="{FF2B5EF4-FFF2-40B4-BE49-F238E27FC236}">
                <a16:creationId xmlns:a16="http://schemas.microsoft.com/office/drawing/2014/main" id="{290821E4-9D8E-9A35-6CC5-85146DC31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374" y="1427286"/>
            <a:ext cx="2302424" cy="2302424"/>
          </a:xfrm>
          <a:prstGeom prst="rect">
            <a:avLst/>
          </a:prstGeom>
        </p:spPr>
      </p:pic>
      <p:pic>
        <p:nvPicPr>
          <p:cNvPr id="38" name="Imagen 37" descr="Código QR&#10;&#10;Descripción generada automáticamente">
            <a:extLst>
              <a:ext uri="{FF2B5EF4-FFF2-40B4-BE49-F238E27FC236}">
                <a16:creationId xmlns:a16="http://schemas.microsoft.com/office/drawing/2014/main" id="{ACC2F2C3-896B-0C72-06EB-3F30EEC2D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976" y="1427286"/>
            <a:ext cx="2302424" cy="2302424"/>
          </a:xfrm>
          <a:prstGeom prst="rect">
            <a:avLst/>
          </a:prstGeom>
          <a:ln>
            <a:noFill/>
          </a:ln>
        </p:spPr>
      </p:pic>
      <p:sp>
        <p:nvSpPr>
          <p:cNvPr id="3" name="CuadroTexto 2">
            <a:extLst>
              <a:ext uri="{FF2B5EF4-FFF2-40B4-BE49-F238E27FC236}">
                <a16:creationId xmlns:a16="http://schemas.microsoft.com/office/drawing/2014/main" id="{B85C830B-5C30-8F44-50F8-F75EFE77250C}"/>
              </a:ext>
            </a:extLst>
          </p:cNvPr>
          <p:cNvSpPr txBox="1"/>
          <p:nvPr/>
        </p:nvSpPr>
        <p:spPr>
          <a:xfrm>
            <a:off x="11574585" y="6397705"/>
            <a:ext cx="382954" cy="307777"/>
          </a:xfrm>
          <a:prstGeom prst="rect">
            <a:avLst/>
          </a:prstGeom>
          <a:noFill/>
        </p:spPr>
        <p:txBody>
          <a:bodyPr wrap="square" rtlCol="0">
            <a:spAutoFit/>
          </a:bodyPr>
          <a:lstStyle/>
          <a:p>
            <a:r>
              <a:rPr lang="en-US" dirty="0">
                <a:solidFill>
                  <a:schemeClr val="bg1"/>
                </a:solidFill>
                <a:latin typeface="+mn-lt"/>
              </a:rPr>
              <a:t>34</a:t>
            </a:r>
            <a:endParaRPr lang="es-ES" dirty="0">
              <a:solidFill>
                <a:schemeClr val="bg1"/>
              </a:solidFill>
              <a:latin typeface="+mn-lt"/>
            </a:endParaRPr>
          </a:p>
        </p:txBody>
      </p:sp>
    </p:spTree>
    <p:extLst>
      <p:ext uri="{BB962C8B-B14F-4D97-AF65-F5344CB8AC3E}">
        <p14:creationId xmlns:p14="http://schemas.microsoft.com/office/powerpoint/2010/main" val="1909759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Motivation</a:t>
            </a:r>
            <a:endParaRPr lang="es-ES" sz="3200" dirty="0">
              <a:solidFill>
                <a:schemeClr val="accent1">
                  <a:lumMod val="75000"/>
                </a:schemeClr>
              </a:solidFill>
              <a:latin typeface="+mj-lt"/>
            </a:endParaRPr>
          </a:p>
        </p:txBody>
      </p:sp>
      <p:sp>
        <p:nvSpPr>
          <p:cNvPr id="3" name="Marcador de contenido 2">
            <a:extLst>
              <a:ext uri="{FF2B5EF4-FFF2-40B4-BE49-F238E27FC236}">
                <a16:creationId xmlns:a16="http://schemas.microsoft.com/office/drawing/2014/main" id="{92A17F99-3F54-AF26-1D57-F8E68D2916EA}"/>
              </a:ext>
            </a:extLst>
          </p:cNvPr>
          <p:cNvSpPr>
            <a:spLocks noGrp="1"/>
          </p:cNvSpPr>
          <p:nvPr>
            <p:ph type="body" idx="1"/>
          </p:nvPr>
        </p:nvSpPr>
        <p:spPr>
          <a:xfrm>
            <a:off x="959999" y="1356967"/>
            <a:ext cx="8937978" cy="1626293"/>
          </a:xfrm>
        </p:spPr>
        <p:txBody>
          <a:bodyPr/>
          <a:lstStyle/>
          <a:p>
            <a:pPr>
              <a:lnSpc>
                <a:spcPct val="150000"/>
              </a:lnSpc>
            </a:pPr>
            <a:r>
              <a:rPr lang="en-US" sz="2000" dirty="0">
                <a:solidFill>
                  <a:schemeClr val="bg1"/>
                </a:solidFill>
                <a:latin typeface="+mn-lt"/>
              </a:rPr>
              <a:t>Field with bright </a:t>
            </a:r>
            <a:r>
              <a:rPr lang="en-US" sz="2000" dirty="0">
                <a:solidFill>
                  <a:schemeClr val="accent1">
                    <a:lumMod val="75000"/>
                  </a:schemeClr>
                </a:solidFill>
                <a:latin typeface="+mn-lt"/>
              </a:rPr>
              <a:t>future</a:t>
            </a:r>
            <a:r>
              <a:rPr lang="en-US" sz="2000" dirty="0">
                <a:solidFill>
                  <a:schemeClr val="bg1"/>
                </a:solidFill>
                <a:latin typeface="+mn-lt"/>
              </a:rPr>
              <a:t>.</a:t>
            </a:r>
          </a:p>
          <a:p>
            <a:pPr>
              <a:lnSpc>
                <a:spcPct val="150000"/>
              </a:lnSpc>
            </a:pPr>
            <a:r>
              <a:rPr lang="es-ES" sz="2000" dirty="0" err="1">
                <a:solidFill>
                  <a:schemeClr val="accent1">
                    <a:lumMod val="75000"/>
                  </a:schemeClr>
                </a:solidFill>
                <a:latin typeface="+mn-lt"/>
              </a:rPr>
              <a:t>Powerful</a:t>
            </a:r>
            <a:r>
              <a:rPr lang="es-ES" sz="2000" dirty="0">
                <a:solidFill>
                  <a:schemeClr val="bg1"/>
                </a:solidFill>
                <a:latin typeface="+mn-lt"/>
              </a:rPr>
              <a:t> </a:t>
            </a:r>
            <a:r>
              <a:rPr lang="es-ES" sz="2000" dirty="0" err="1">
                <a:solidFill>
                  <a:schemeClr val="bg1"/>
                </a:solidFill>
                <a:latin typeface="+mn-lt"/>
              </a:rPr>
              <a:t>technology</a:t>
            </a:r>
            <a:r>
              <a:rPr lang="es-ES" sz="2000" dirty="0">
                <a:solidFill>
                  <a:schemeClr val="bg1"/>
                </a:solidFill>
                <a:latin typeface="+mn-lt"/>
              </a:rPr>
              <a:t> </a:t>
            </a:r>
            <a:r>
              <a:rPr lang="es-ES" sz="2000" dirty="0" err="1">
                <a:solidFill>
                  <a:schemeClr val="bg1"/>
                </a:solidFill>
                <a:latin typeface="+mn-lt"/>
              </a:rPr>
              <a:t>that</a:t>
            </a:r>
            <a:r>
              <a:rPr lang="es-ES" sz="2000" dirty="0">
                <a:solidFill>
                  <a:schemeClr val="bg1"/>
                </a:solidFill>
                <a:latin typeface="+mn-lt"/>
              </a:rPr>
              <a:t> </a:t>
            </a:r>
            <a:r>
              <a:rPr lang="es-ES" sz="2000" dirty="0" err="1">
                <a:solidFill>
                  <a:schemeClr val="bg1"/>
                </a:solidFill>
                <a:latin typeface="+mn-lt"/>
              </a:rPr>
              <a:t>finally</a:t>
            </a:r>
            <a:r>
              <a:rPr lang="es-ES" sz="2000" dirty="0">
                <a:solidFill>
                  <a:schemeClr val="bg1"/>
                </a:solidFill>
                <a:latin typeface="+mn-lt"/>
              </a:rPr>
              <a:t> </a:t>
            </a:r>
            <a:r>
              <a:rPr lang="es-ES" sz="2000" dirty="0" err="1">
                <a:solidFill>
                  <a:schemeClr val="bg1"/>
                </a:solidFill>
                <a:latin typeface="+mn-lt"/>
              </a:rPr>
              <a:t>bloomed</a:t>
            </a:r>
            <a:r>
              <a:rPr lang="es-ES" sz="2000" dirty="0">
                <a:solidFill>
                  <a:schemeClr val="bg1"/>
                </a:solidFill>
                <a:latin typeface="+mn-lt"/>
              </a:rPr>
              <a:t> </a:t>
            </a:r>
            <a:r>
              <a:rPr lang="es-ES" sz="2000" dirty="0" err="1">
                <a:solidFill>
                  <a:schemeClr val="bg1"/>
                </a:solidFill>
                <a:latin typeface="+mn-lt"/>
              </a:rPr>
              <a:t>last</a:t>
            </a:r>
            <a:r>
              <a:rPr lang="es-ES" sz="2000" dirty="0">
                <a:solidFill>
                  <a:schemeClr val="bg1"/>
                </a:solidFill>
                <a:latin typeface="+mn-lt"/>
              </a:rPr>
              <a:t> </a:t>
            </a:r>
            <a:r>
              <a:rPr lang="es-ES" sz="2000" dirty="0" err="1">
                <a:solidFill>
                  <a:schemeClr val="bg1"/>
                </a:solidFill>
                <a:latin typeface="+mn-lt"/>
              </a:rPr>
              <a:t>year</a:t>
            </a:r>
            <a:r>
              <a:rPr lang="es-ES" sz="2000" dirty="0">
                <a:solidFill>
                  <a:schemeClr val="bg1"/>
                </a:solidFill>
                <a:latin typeface="+mn-lt"/>
              </a:rPr>
              <a:t>.</a:t>
            </a:r>
          </a:p>
        </p:txBody>
      </p:sp>
      <p:sp>
        <p:nvSpPr>
          <p:cNvPr id="4" name="CuadroTexto 3">
            <a:extLst>
              <a:ext uri="{FF2B5EF4-FFF2-40B4-BE49-F238E27FC236}">
                <a16:creationId xmlns:a16="http://schemas.microsoft.com/office/drawing/2014/main" id="{61B41734-DF71-6511-7610-34798B0D9BDB}"/>
              </a:ext>
            </a:extLst>
          </p:cNvPr>
          <p:cNvSpPr txBox="1"/>
          <p:nvPr/>
        </p:nvSpPr>
        <p:spPr>
          <a:xfrm>
            <a:off x="959998" y="2517769"/>
            <a:ext cx="1312985" cy="584775"/>
          </a:xfrm>
          <a:prstGeom prst="rect">
            <a:avLst/>
          </a:prstGeom>
          <a:noFill/>
        </p:spPr>
        <p:txBody>
          <a:bodyPr wrap="square" rtlCol="0">
            <a:spAutoFit/>
          </a:bodyPr>
          <a:lstStyle/>
          <a:p>
            <a:r>
              <a:rPr lang="en-US" sz="3200" dirty="0">
                <a:solidFill>
                  <a:schemeClr val="bg1"/>
                </a:solidFill>
                <a:latin typeface="+mj-lt"/>
              </a:rPr>
              <a:t>Goals</a:t>
            </a:r>
            <a:endParaRPr lang="es-ES" sz="3200" dirty="0">
              <a:solidFill>
                <a:schemeClr val="bg1"/>
              </a:solidFill>
              <a:latin typeface="+mj-lt"/>
            </a:endParaRPr>
          </a:p>
        </p:txBody>
      </p:sp>
      <p:sp>
        <p:nvSpPr>
          <p:cNvPr id="5" name="Marcador de contenido 2">
            <a:extLst>
              <a:ext uri="{FF2B5EF4-FFF2-40B4-BE49-F238E27FC236}">
                <a16:creationId xmlns:a16="http://schemas.microsoft.com/office/drawing/2014/main" id="{D94EB9EC-F62B-B8B2-F30A-A76CD6FEEAAA}"/>
              </a:ext>
            </a:extLst>
          </p:cNvPr>
          <p:cNvSpPr txBox="1">
            <a:spLocks/>
          </p:cNvSpPr>
          <p:nvPr/>
        </p:nvSpPr>
        <p:spPr>
          <a:xfrm>
            <a:off x="1376227" y="3085430"/>
            <a:ext cx="9872123" cy="3165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14856" algn="l" rtl="0" eaLnBrk="1" hangingPunct="1">
              <a:lnSpc>
                <a:spcPct val="100000"/>
              </a:lnSpc>
              <a:spcBef>
                <a:spcPts val="0"/>
              </a:spcBef>
              <a:spcAft>
                <a:spcPts val="0"/>
              </a:spcAft>
              <a:buClr>
                <a:schemeClr val="lt1"/>
              </a:buClr>
              <a:buSzPts val="1300"/>
              <a:buFont typeface="Nunito Light"/>
              <a:buChar char="●"/>
              <a:defRPr sz="1200" b="0" i="0" u="none" strike="noStrike" cap="none">
                <a:solidFill>
                  <a:schemeClr val="lt1"/>
                </a:solidFill>
                <a:latin typeface="Assistant"/>
                <a:ea typeface="Assistant"/>
                <a:cs typeface="Assistant"/>
                <a:sym typeface="Assistant"/>
              </a:defRPr>
            </a:lvl1pPr>
            <a:lvl2pPr marL="1219170" marR="0" lvl="1"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2pPr>
            <a:lvl3pPr marL="1828754" marR="0" lvl="2"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3pPr>
            <a:lvl4pPr marL="2438339" marR="0" lvl="3"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4pPr>
            <a:lvl5pPr marL="3047924" marR="0" lvl="4"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5pPr>
            <a:lvl6pPr marL="3657509" marR="0" lvl="5"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6pPr>
            <a:lvl7pPr marL="4267093" marR="0" lvl="6"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7pPr>
            <a:lvl8pPr marL="4876678" marR="0" lvl="7"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8pPr>
            <a:lvl9pPr marL="5486263" marR="0" lvl="8" indent="-406390" algn="l" rtl="0" eaLnBrk="1" hangingPunct="1">
              <a:lnSpc>
                <a:spcPct val="100000"/>
              </a:lnSpc>
              <a:spcBef>
                <a:spcPts val="0"/>
              </a:spcBef>
              <a:spcAft>
                <a:spcPts val="0"/>
              </a:spcAft>
              <a:buClr>
                <a:schemeClr val="lt1"/>
              </a:buClr>
              <a:buSzPts val="1200"/>
              <a:buFont typeface="Nunito Light"/>
              <a:buChar char="■"/>
              <a:defRPr sz="1200" b="0" i="0" u="none" strike="noStrike" cap="none">
                <a:solidFill>
                  <a:schemeClr val="lt1"/>
                </a:solidFill>
                <a:latin typeface="Assistant"/>
                <a:ea typeface="Assistant"/>
                <a:cs typeface="Assistant"/>
                <a:sym typeface="Assistant"/>
              </a:defRPr>
            </a:lvl9pPr>
          </a:lstStyle>
          <a:p>
            <a:pPr marL="194729" indent="0">
              <a:lnSpc>
                <a:spcPct val="200000"/>
              </a:lnSpc>
              <a:buNone/>
            </a:pPr>
            <a:r>
              <a:rPr lang="en-US" sz="2000" dirty="0">
                <a:solidFill>
                  <a:schemeClr val="accent1">
                    <a:lumMod val="75000"/>
                  </a:schemeClr>
                </a:solidFill>
                <a:latin typeface="+mn-lt"/>
              </a:rPr>
              <a:t>Analyze</a:t>
            </a:r>
            <a:r>
              <a:rPr lang="en-US" sz="2000" dirty="0">
                <a:latin typeface="+mn-lt"/>
              </a:rPr>
              <a:t> state of NLP and LLMs.</a:t>
            </a:r>
          </a:p>
          <a:p>
            <a:pPr marL="194729" indent="0">
              <a:lnSpc>
                <a:spcPct val="200000"/>
              </a:lnSpc>
              <a:buNone/>
            </a:pPr>
            <a:r>
              <a:rPr lang="en-US" sz="2000" dirty="0">
                <a:solidFill>
                  <a:schemeClr val="accent1">
                    <a:lumMod val="75000"/>
                  </a:schemeClr>
                </a:solidFill>
                <a:latin typeface="+mn-lt"/>
              </a:rPr>
              <a:t>Finetune</a:t>
            </a:r>
            <a:r>
              <a:rPr lang="en-US" sz="2000" dirty="0">
                <a:latin typeface="+mn-lt"/>
              </a:rPr>
              <a:t> selected language models on QA tasks.</a:t>
            </a:r>
          </a:p>
          <a:p>
            <a:pPr marL="194729" indent="0">
              <a:lnSpc>
                <a:spcPct val="200000"/>
              </a:lnSpc>
              <a:buNone/>
            </a:pPr>
            <a:r>
              <a:rPr lang="en-US" sz="2000" dirty="0">
                <a:solidFill>
                  <a:schemeClr val="accent1">
                    <a:lumMod val="75000"/>
                  </a:schemeClr>
                </a:solidFill>
                <a:latin typeface="+mn-lt"/>
              </a:rPr>
              <a:t>Evaluate</a:t>
            </a:r>
            <a:r>
              <a:rPr lang="en-US" sz="2000" dirty="0">
                <a:latin typeface="+mn-lt"/>
              </a:rPr>
              <a:t> and </a:t>
            </a:r>
            <a:r>
              <a:rPr lang="en-US" sz="2000" dirty="0">
                <a:solidFill>
                  <a:schemeClr val="accent1">
                    <a:lumMod val="75000"/>
                  </a:schemeClr>
                </a:solidFill>
                <a:latin typeface="+mn-lt"/>
              </a:rPr>
              <a:t>compare</a:t>
            </a:r>
            <a:r>
              <a:rPr lang="en-US" sz="2000" dirty="0">
                <a:latin typeface="+mn-lt"/>
              </a:rPr>
              <a:t> the finetuned models.</a:t>
            </a:r>
          </a:p>
          <a:p>
            <a:pPr marL="194729" indent="0">
              <a:lnSpc>
                <a:spcPct val="200000"/>
              </a:lnSpc>
              <a:buNone/>
            </a:pPr>
            <a:r>
              <a:rPr lang="en-US" sz="2000" dirty="0">
                <a:solidFill>
                  <a:schemeClr val="accent1">
                    <a:lumMod val="75000"/>
                  </a:schemeClr>
                </a:solidFill>
                <a:latin typeface="+mn-lt"/>
              </a:rPr>
              <a:t>Gather results </a:t>
            </a:r>
            <a:r>
              <a:rPr lang="en-US" sz="2000" dirty="0">
                <a:latin typeface="+mn-lt"/>
              </a:rPr>
              <a:t>and </a:t>
            </a:r>
            <a:r>
              <a:rPr lang="en-US" sz="2000" dirty="0">
                <a:solidFill>
                  <a:schemeClr val="accent1">
                    <a:lumMod val="75000"/>
                  </a:schemeClr>
                </a:solidFill>
                <a:latin typeface="+mn-lt"/>
              </a:rPr>
              <a:t>extract principles </a:t>
            </a:r>
            <a:r>
              <a:rPr lang="en-US" sz="2000" dirty="0">
                <a:latin typeface="+mn-lt"/>
              </a:rPr>
              <a:t>and recommendations.</a:t>
            </a:r>
          </a:p>
          <a:p>
            <a:pPr marL="194729" indent="0">
              <a:lnSpc>
                <a:spcPct val="200000"/>
              </a:lnSpc>
              <a:buNone/>
            </a:pPr>
            <a:r>
              <a:rPr lang="en-US" sz="2000" dirty="0">
                <a:solidFill>
                  <a:schemeClr val="accent1">
                    <a:lumMod val="75000"/>
                  </a:schemeClr>
                </a:solidFill>
                <a:latin typeface="+mn-lt"/>
              </a:rPr>
              <a:t>Release</a:t>
            </a:r>
            <a:r>
              <a:rPr lang="en-US" sz="2000" dirty="0">
                <a:latin typeface="+mn-lt"/>
              </a:rPr>
              <a:t> the results of this work.</a:t>
            </a:r>
            <a:endParaRPr lang="es-ES" sz="2000" dirty="0">
              <a:solidFill>
                <a:schemeClr val="bg1"/>
              </a:solidFill>
              <a:latin typeface="+mn-lt"/>
            </a:endParaRPr>
          </a:p>
        </p:txBody>
      </p:sp>
      <p:pic>
        <p:nvPicPr>
          <p:cNvPr id="9" name="Gráfico 8" descr="Investigación con relleno sólido">
            <a:extLst>
              <a:ext uri="{FF2B5EF4-FFF2-40B4-BE49-F238E27FC236}">
                <a16:creationId xmlns:a16="http://schemas.microsoft.com/office/drawing/2014/main" id="{E0616264-3629-8C70-FCB1-747CB015B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998" y="3230663"/>
            <a:ext cx="621355" cy="621355"/>
          </a:xfrm>
          <a:prstGeom prst="rect">
            <a:avLst/>
          </a:prstGeom>
        </p:spPr>
      </p:pic>
      <p:pic>
        <p:nvPicPr>
          <p:cNvPr id="13" name="Gráfico 12" descr="Cronómetro con relleno sólido">
            <a:extLst>
              <a:ext uri="{FF2B5EF4-FFF2-40B4-BE49-F238E27FC236}">
                <a16:creationId xmlns:a16="http://schemas.microsoft.com/office/drawing/2014/main" id="{3F85DBEE-6FD4-CD9D-087A-249B73C4CE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3646" y="4380415"/>
            <a:ext cx="621355" cy="621355"/>
          </a:xfrm>
          <a:prstGeom prst="rect">
            <a:avLst/>
          </a:prstGeom>
        </p:spPr>
      </p:pic>
      <p:pic>
        <p:nvPicPr>
          <p:cNvPr id="15" name="Gráfico 14" descr="Narración con relleno sólido">
            <a:extLst>
              <a:ext uri="{FF2B5EF4-FFF2-40B4-BE49-F238E27FC236}">
                <a16:creationId xmlns:a16="http://schemas.microsoft.com/office/drawing/2014/main" id="{A37756AB-9F32-5E8F-58F5-B922F9C796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3647" y="5609892"/>
            <a:ext cx="621355" cy="621355"/>
          </a:xfrm>
          <a:prstGeom prst="rect">
            <a:avLst/>
          </a:prstGeom>
        </p:spPr>
      </p:pic>
      <p:pic>
        <p:nvPicPr>
          <p:cNvPr id="17" name="Gráfico 16" descr="Luces encendidas con relleno sólido">
            <a:extLst>
              <a:ext uri="{FF2B5EF4-FFF2-40B4-BE49-F238E27FC236}">
                <a16:creationId xmlns:a16="http://schemas.microsoft.com/office/drawing/2014/main" id="{6413D5C4-1B46-C8BB-7AC3-80B14F716A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3646" y="4988537"/>
            <a:ext cx="621355" cy="621355"/>
          </a:xfrm>
          <a:prstGeom prst="rect">
            <a:avLst/>
          </a:prstGeom>
        </p:spPr>
      </p:pic>
      <p:pic>
        <p:nvPicPr>
          <p:cNvPr id="19" name="Gráfico 18" descr="Culturista con relleno sólido">
            <a:extLst>
              <a:ext uri="{FF2B5EF4-FFF2-40B4-BE49-F238E27FC236}">
                <a16:creationId xmlns:a16="http://schemas.microsoft.com/office/drawing/2014/main" id="{322EBF3B-4330-50C4-5453-6229404882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9997" y="3798922"/>
            <a:ext cx="621355" cy="621355"/>
          </a:xfrm>
          <a:prstGeom prst="rect">
            <a:avLst/>
          </a:prstGeom>
        </p:spPr>
      </p:pic>
      <p:sp>
        <p:nvSpPr>
          <p:cNvPr id="6" name="CuadroTexto 5">
            <a:extLst>
              <a:ext uri="{FF2B5EF4-FFF2-40B4-BE49-F238E27FC236}">
                <a16:creationId xmlns:a16="http://schemas.microsoft.com/office/drawing/2014/main" id="{F9859508-8738-E975-CE0F-7BBA0932E3BB}"/>
              </a:ext>
            </a:extLst>
          </p:cNvPr>
          <p:cNvSpPr txBox="1"/>
          <p:nvPr/>
        </p:nvSpPr>
        <p:spPr>
          <a:xfrm>
            <a:off x="11696933" y="6397705"/>
            <a:ext cx="260605" cy="307777"/>
          </a:xfrm>
          <a:prstGeom prst="rect">
            <a:avLst/>
          </a:prstGeom>
          <a:noFill/>
        </p:spPr>
        <p:txBody>
          <a:bodyPr wrap="square" rtlCol="0">
            <a:spAutoFit/>
          </a:bodyPr>
          <a:lstStyle/>
          <a:p>
            <a:r>
              <a:rPr lang="en-US" dirty="0">
                <a:solidFill>
                  <a:schemeClr val="bg1"/>
                </a:solidFill>
                <a:latin typeface="+mn-lt"/>
              </a:rPr>
              <a:t>4</a:t>
            </a:r>
            <a:endParaRPr lang="es-ES" dirty="0">
              <a:solidFill>
                <a:schemeClr val="bg1"/>
              </a:solidFill>
              <a:latin typeface="+mn-lt"/>
            </a:endParaRPr>
          </a:p>
        </p:txBody>
      </p:sp>
    </p:spTree>
    <p:extLst>
      <p:ext uri="{BB962C8B-B14F-4D97-AF65-F5344CB8AC3E}">
        <p14:creationId xmlns:p14="http://schemas.microsoft.com/office/powerpoint/2010/main" val="314035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BAE7A-5100-748F-FFFB-0D0074AB3DCF}"/>
              </a:ext>
            </a:extLst>
          </p:cNvPr>
          <p:cNvSpPr>
            <a:spLocks noGrp="1"/>
          </p:cNvSpPr>
          <p:nvPr>
            <p:ph type="title"/>
          </p:nvPr>
        </p:nvSpPr>
        <p:spPr>
          <a:xfrm>
            <a:off x="960000" y="593367"/>
            <a:ext cx="10272000" cy="763600"/>
          </a:xfrm>
        </p:spPr>
        <p:txBody>
          <a:bodyPr/>
          <a:lstStyle/>
          <a:p>
            <a:r>
              <a:rPr lang="en-US" sz="3200" dirty="0">
                <a:latin typeface="+mj-lt"/>
              </a:rPr>
              <a:t>Contents</a:t>
            </a:r>
            <a:endParaRPr lang="es-ES" sz="3200" dirty="0">
              <a:latin typeface="+mj-lt"/>
            </a:endParaRPr>
          </a:p>
        </p:txBody>
      </p:sp>
      <p:sp>
        <p:nvSpPr>
          <p:cNvPr id="3" name="Marcador de contenido 2">
            <a:extLst>
              <a:ext uri="{FF2B5EF4-FFF2-40B4-BE49-F238E27FC236}">
                <a16:creationId xmlns:a16="http://schemas.microsoft.com/office/drawing/2014/main" id="{02CB626F-1A99-C710-4B10-1418672C1034}"/>
              </a:ext>
            </a:extLst>
          </p:cNvPr>
          <p:cNvSpPr>
            <a:spLocks noGrp="1"/>
          </p:cNvSpPr>
          <p:nvPr>
            <p:ph type="body" idx="1"/>
          </p:nvPr>
        </p:nvSpPr>
        <p:spPr>
          <a:xfrm>
            <a:off x="960000" y="1356967"/>
            <a:ext cx="8044300" cy="4702310"/>
          </a:xfrm>
        </p:spPr>
        <p:txBody>
          <a:bodyPr>
            <a:noAutofit/>
          </a:bodyPr>
          <a:lstStyle/>
          <a:p>
            <a:pPr>
              <a:buClr>
                <a:schemeClr val="bg1">
                  <a:lumMod val="50000"/>
                </a:schemeClr>
              </a:buClr>
            </a:pPr>
            <a:r>
              <a:rPr lang="en-US" sz="2000" dirty="0">
                <a:solidFill>
                  <a:schemeClr val="bg1">
                    <a:lumMod val="50000"/>
                  </a:schemeClr>
                </a:solidFill>
                <a:latin typeface="+mn-lt"/>
              </a:rPr>
              <a:t>Motivation and goals</a:t>
            </a:r>
            <a:endParaRPr lang="en-US" sz="2000" b="1" dirty="0">
              <a:solidFill>
                <a:schemeClr val="bg1">
                  <a:lumMod val="50000"/>
                </a:schemeClr>
              </a:solidFill>
              <a:latin typeface="+mn-lt"/>
            </a:endParaRPr>
          </a:p>
          <a:p>
            <a:r>
              <a:rPr lang="en-US" sz="2000" b="1" dirty="0">
                <a:solidFill>
                  <a:schemeClr val="accent1">
                    <a:lumMod val="75000"/>
                  </a:schemeClr>
                </a:solidFill>
                <a:latin typeface="+mn-lt"/>
              </a:rPr>
              <a:t>State of the art</a:t>
            </a:r>
          </a:p>
          <a:p>
            <a:pPr lvl="1">
              <a:buClr>
                <a:schemeClr val="accent1">
                  <a:lumMod val="75000"/>
                </a:schemeClr>
              </a:buClr>
            </a:pPr>
            <a:r>
              <a:rPr lang="en-US" sz="2000" dirty="0">
                <a:solidFill>
                  <a:schemeClr val="accent1">
                    <a:lumMod val="75000"/>
                  </a:schemeClr>
                </a:solidFill>
                <a:latin typeface="+mn-lt"/>
              </a:rPr>
              <a:t>Natural Language Processing</a:t>
            </a:r>
          </a:p>
          <a:p>
            <a:pPr lvl="1">
              <a:buClr>
                <a:schemeClr val="accent1">
                  <a:lumMod val="75000"/>
                </a:schemeClr>
              </a:buClr>
            </a:pPr>
            <a:r>
              <a:rPr lang="en-US" sz="2000" dirty="0">
                <a:solidFill>
                  <a:schemeClr val="accent1">
                    <a:lumMod val="75000"/>
                  </a:schemeClr>
                </a:solidFill>
                <a:latin typeface="+mn-lt"/>
              </a:rPr>
              <a:t>The transformer</a:t>
            </a:r>
          </a:p>
          <a:p>
            <a:pPr lvl="2">
              <a:buClr>
                <a:schemeClr val="accent1">
                  <a:lumMod val="75000"/>
                </a:schemeClr>
              </a:buClr>
            </a:pPr>
            <a:r>
              <a:rPr lang="en-US" sz="2000" dirty="0">
                <a:solidFill>
                  <a:schemeClr val="accent1">
                    <a:lumMod val="75000"/>
                  </a:schemeClr>
                </a:solidFill>
                <a:latin typeface="+mn-lt"/>
              </a:rPr>
              <a:t>Transformer architectures</a:t>
            </a:r>
          </a:p>
          <a:p>
            <a:pPr lvl="1">
              <a:buClr>
                <a:schemeClr val="accent1">
                  <a:lumMod val="75000"/>
                </a:schemeClr>
              </a:buClr>
            </a:pPr>
            <a:r>
              <a:rPr lang="en-US" sz="2000" dirty="0">
                <a:solidFill>
                  <a:schemeClr val="accent1">
                    <a:lumMod val="75000"/>
                  </a:schemeClr>
                </a:solidFill>
                <a:latin typeface="+mn-lt"/>
              </a:rPr>
              <a:t>Large Language Models</a:t>
            </a:r>
          </a:p>
          <a:p>
            <a:pPr lvl="2">
              <a:buClr>
                <a:schemeClr val="accent1">
                  <a:lumMod val="75000"/>
                </a:schemeClr>
              </a:buClr>
            </a:pPr>
            <a:r>
              <a:rPr lang="en-US" sz="2000" dirty="0">
                <a:solidFill>
                  <a:schemeClr val="accent1">
                    <a:lumMod val="75000"/>
                  </a:schemeClr>
                </a:solidFill>
                <a:latin typeface="+mn-lt"/>
              </a:rPr>
              <a:t>Training LLMs</a:t>
            </a:r>
          </a:p>
          <a:p>
            <a:pPr lvl="1">
              <a:buClr>
                <a:schemeClr val="accent1">
                  <a:lumMod val="75000"/>
                </a:schemeClr>
              </a:buClr>
            </a:pPr>
            <a:r>
              <a:rPr lang="en-US" sz="2000" dirty="0">
                <a:solidFill>
                  <a:schemeClr val="accent1">
                    <a:lumMod val="75000"/>
                  </a:schemeClr>
                </a:solidFill>
                <a:latin typeface="+mn-lt"/>
              </a:rPr>
              <a:t>Question Answering</a:t>
            </a:r>
          </a:p>
          <a:p>
            <a:pPr lvl="2">
              <a:buClr>
                <a:schemeClr val="accent1">
                  <a:lumMod val="75000"/>
                </a:schemeClr>
              </a:buClr>
            </a:pPr>
            <a:r>
              <a:rPr lang="en-US" sz="2000" dirty="0">
                <a:solidFill>
                  <a:schemeClr val="accent1">
                    <a:lumMod val="75000"/>
                  </a:schemeClr>
                </a:solidFill>
                <a:latin typeface="+mn-lt"/>
              </a:rPr>
              <a:t>Extractive QA</a:t>
            </a:r>
          </a:p>
          <a:p>
            <a:r>
              <a:rPr lang="en-US" sz="2000" dirty="0">
                <a:latin typeface="+mn-lt"/>
              </a:rPr>
              <a:t>Technology and environment</a:t>
            </a:r>
          </a:p>
          <a:p>
            <a:r>
              <a:rPr lang="en-US" sz="2000" dirty="0">
                <a:latin typeface="+mn-lt"/>
              </a:rPr>
              <a:t>Experimental setup</a:t>
            </a:r>
          </a:p>
          <a:p>
            <a:r>
              <a:rPr lang="en-US" sz="2000" dirty="0">
                <a:latin typeface="+mn-lt"/>
              </a:rPr>
              <a:t>Results</a:t>
            </a:r>
          </a:p>
          <a:p>
            <a:r>
              <a:rPr lang="en-US" sz="2000" dirty="0">
                <a:latin typeface="+mn-lt"/>
              </a:rPr>
              <a:t>Conclusions</a:t>
            </a:r>
          </a:p>
        </p:txBody>
      </p:sp>
      <p:sp>
        <p:nvSpPr>
          <p:cNvPr id="4" name="Flecha: a la derecha 3">
            <a:extLst>
              <a:ext uri="{FF2B5EF4-FFF2-40B4-BE49-F238E27FC236}">
                <a16:creationId xmlns:a16="http://schemas.microsoft.com/office/drawing/2014/main" id="{7C495E2A-2667-AE94-C37C-0781BC88954B}"/>
              </a:ext>
            </a:extLst>
          </p:cNvPr>
          <p:cNvSpPr/>
          <p:nvPr/>
        </p:nvSpPr>
        <p:spPr>
          <a:xfrm>
            <a:off x="477245" y="1771606"/>
            <a:ext cx="965509" cy="2864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7243D3BB-14C4-C352-EBD5-C9710EC24C8F}"/>
              </a:ext>
            </a:extLst>
          </p:cNvPr>
          <p:cNvSpPr txBox="1"/>
          <p:nvPr/>
        </p:nvSpPr>
        <p:spPr>
          <a:xfrm>
            <a:off x="11696933" y="6397705"/>
            <a:ext cx="260605" cy="307777"/>
          </a:xfrm>
          <a:prstGeom prst="rect">
            <a:avLst/>
          </a:prstGeom>
          <a:noFill/>
        </p:spPr>
        <p:txBody>
          <a:bodyPr wrap="square" rtlCol="0">
            <a:spAutoFit/>
          </a:bodyPr>
          <a:lstStyle/>
          <a:p>
            <a:r>
              <a:rPr lang="en-US" dirty="0">
                <a:solidFill>
                  <a:schemeClr val="bg1"/>
                </a:solidFill>
                <a:latin typeface="+mn-lt"/>
              </a:rPr>
              <a:t>5</a:t>
            </a:r>
            <a:endParaRPr lang="es-ES" dirty="0">
              <a:solidFill>
                <a:schemeClr val="bg1"/>
              </a:solidFill>
              <a:latin typeface="+mn-lt"/>
            </a:endParaRPr>
          </a:p>
        </p:txBody>
      </p:sp>
    </p:spTree>
    <p:extLst>
      <p:ext uri="{BB962C8B-B14F-4D97-AF65-F5344CB8AC3E}">
        <p14:creationId xmlns:p14="http://schemas.microsoft.com/office/powerpoint/2010/main" val="112951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ABAE7A-5100-748F-FFFB-0D0074AB3DCF}"/>
              </a:ext>
            </a:extLst>
          </p:cNvPr>
          <p:cNvSpPr>
            <a:spLocks noGrp="1"/>
          </p:cNvSpPr>
          <p:nvPr>
            <p:ph type="title"/>
          </p:nvPr>
        </p:nvSpPr>
        <p:spPr>
          <a:xfrm>
            <a:off x="960000" y="593367"/>
            <a:ext cx="10272000" cy="763600"/>
          </a:xfrm>
        </p:spPr>
        <p:txBody>
          <a:bodyPr/>
          <a:lstStyle/>
          <a:p>
            <a:r>
              <a:rPr lang="en-US" sz="3200" dirty="0">
                <a:solidFill>
                  <a:schemeClr val="bg1"/>
                </a:solidFill>
                <a:latin typeface="+mn-lt"/>
              </a:rPr>
              <a:t>State of the art: </a:t>
            </a:r>
            <a:r>
              <a:rPr lang="en-US" sz="3200" dirty="0">
                <a:solidFill>
                  <a:schemeClr val="accent1">
                    <a:lumMod val="75000"/>
                  </a:schemeClr>
                </a:solidFill>
                <a:latin typeface="+mn-lt"/>
              </a:rPr>
              <a:t>Natural Language Processing (NLP)</a:t>
            </a:r>
          </a:p>
        </p:txBody>
      </p:sp>
      <p:sp>
        <p:nvSpPr>
          <p:cNvPr id="6" name="Flecha: a la derecha 5">
            <a:extLst>
              <a:ext uri="{FF2B5EF4-FFF2-40B4-BE49-F238E27FC236}">
                <a16:creationId xmlns:a16="http://schemas.microsoft.com/office/drawing/2014/main" id="{AF2E2CE6-9559-C82B-4182-0A2AE76E8E3C}"/>
              </a:ext>
            </a:extLst>
          </p:cNvPr>
          <p:cNvSpPr/>
          <p:nvPr/>
        </p:nvSpPr>
        <p:spPr>
          <a:xfrm>
            <a:off x="709612" y="3143250"/>
            <a:ext cx="10772775" cy="5715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10">
            <a:extLst>
              <a:ext uri="{FF2B5EF4-FFF2-40B4-BE49-F238E27FC236}">
                <a16:creationId xmlns:a16="http://schemas.microsoft.com/office/drawing/2014/main" id="{2B39E886-CF49-ED21-E09E-C09451A23467}"/>
              </a:ext>
            </a:extLst>
          </p:cNvPr>
          <p:cNvCxnSpPr>
            <a:cxnSpLocks/>
          </p:cNvCxnSpPr>
          <p:nvPr/>
        </p:nvCxnSpPr>
        <p:spPr>
          <a:xfrm>
            <a:off x="1094089" y="3536950"/>
            <a:ext cx="0" cy="1168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BEAB2CBA-E9C3-1081-7E33-C84B1D2EA3F8}"/>
              </a:ext>
            </a:extLst>
          </p:cNvPr>
          <p:cNvCxnSpPr>
            <a:cxnSpLocks/>
          </p:cNvCxnSpPr>
          <p:nvPr/>
        </p:nvCxnSpPr>
        <p:spPr>
          <a:xfrm>
            <a:off x="5542648" y="3536950"/>
            <a:ext cx="0" cy="1168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A30E89D-FFD2-1C52-960E-07E240B80C82}"/>
              </a:ext>
            </a:extLst>
          </p:cNvPr>
          <p:cNvCxnSpPr>
            <a:cxnSpLocks/>
          </p:cNvCxnSpPr>
          <p:nvPr/>
        </p:nvCxnSpPr>
        <p:spPr>
          <a:xfrm>
            <a:off x="7934331" y="3536950"/>
            <a:ext cx="0" cy="11684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86257CE4-8363-2DB6-20A5-BC8FE88CE8EF}"/>
              </a:ext>
            </a:extLst>
          </p:cNvPr>
          <p:cNvSpPr txBox="1"/>
          <p:nvPr/>
        </p:nvSpPr>
        <p:spPr>
          <a:xfrm>
            <a:off x="671946" y="4671675"/>
            <a:ext cx="844285" cy="461665"/>
          </a:xfrm>
          <a:prstGeom prst="rect">
            <a:avLst/>
          </a:prstGeom>
          <a:noFill/>
        </p:spPr>
        <p:txBody>
          <a:bodyPr wrap="square" rtlCol="0">
            <a:spAutoFit/>
          </a:bodyPr>
          <a:lstStyle/>
          <a:p>
            <a:r>
              <a:rPr lang="en-US" sz="2400" dirty="0">
                <a:solidFill>
                  <a:schemeClr val="bg1"/>
                </a:solidFill>
                <a:latin typeface="+mn-lt"/>
              </a:rPr>
              <a:t>1950</a:t>
            </a:r>
            <a:endParaRPr lang="es-ES" sz="2400" dirty="0">
              <a:solidFill>
                <a:schemeClr val="bg1"/>
              </a:solidFill>
              <a:latin typeface="+mn-lt"/>
            </a:endParaRPr>
          </a:p>
        </p:txBody>
      </p:sp>
      <p:sp>
        <p:nvSpPr>
          <p:cNvPr id="17" name="CuadroTexto 16">
            <a:extLst>
              <a:ext uri="{FF2B5EF4-FFF2-40B4-BE49-F238E27FC236}">
                <a16:creationId xmlns:a16="http://schemas.microsoft.com/office/drawing/2014/main" id="{76BDB314-19B9-099F-7231-307F77C68B7A}"/>
              </a:ext>
            </a:extLst>
          </p:cNvPr>
          <p:cNvSpPr txBox="1"/>
          <p:nvPr/>
        </p:nvSpPr>
        <p:spPr>
          <a:xfrm>
            <a:off x="5120504" y="4671674"/>
            <a:ext cx="844285" cy="461665"/>
          </a:xfrm>
          <a:prstGeom prst="rect">
            <a:avLst/>
          </a:prstGeom>
          <a:noFill/>
        </p:spPr>
        <p:txBody>
          <a:bodyPr wrap="square" rtlCol="0">
            <a:spAutoFit/>
          </a:bodyPr>
          <a:lstStyle/>
          <a:p>
            <a:r>
              <a:rPr lang="en-US" sz="2400" dirty="0">
                <a:solidFill>
                  <a:schemeClr val="bg1"/>
                </a:solidFill>
                <a:latin typeface="+mn-lt"/>
              </a:rPr>
              <a:t>1980</a:t>
            </a:r>
            <a:endParaRPr lang="es-ES" sz="2400" dirty="0">
              <a:solidFill>
                <a:schemeClr val="bg1"/>
              </a:solidFill>
              <a:latin typeface="+mn-lt"/>
            </a:endParaRPr>
          </a:p>
        </p:txBody>
      </p:sp>
      <p:sp>
        <p:nvSpPr>
          <p:cNvPr id="18" name="CuadroTexto 17">
            <a:extLst>
              <a:ext uri="{FF2B5EF4-FFF2-40B4-BE49-F238E27FC236}">
                <a16:creationId xmlns:a16="http://schemas.microsoft.com/office/drawing/2014/main" id="{B0CDAB0B-8BCE-26CE-02E1-D2E166786285}"/>
              </a:ext>
            </a:extLst>
          </p:cNvPr>
          <p:cNvSpPr txBox="1"/>
          <p:nvPr/>
        </p:nvSpPr>
        <p:spPr>
          <a:xfrm>
            <a:off x="7512189" y="4671674"/>
            <a:ext cx="844285" cy="461665"/>
          </a:xfrm>
          <a:prstGeom prst="rect">
            <a:avLst/>
          </a:prstGeom>
          <a:noFill/>
        </p:spPr>
        <p:txBody>
          <a:bodyPr wrap="square" rtlCol="0">
            <a:spAutoFit/>
          </a:bodyPr>
          <a:lstStyle/>
          <a:p>
            <a:r>
              <a:rPr lang="en-US" sz="2400" dirty="0">
                <a:solidFill>
                  <a:schemeClr val="bg1"/>
                </a:solidFill>
                <a:latin typeface="+mn-lt"/>
              </a:rPr>
              <a:t>2000</a:t>
            </a:r>
            <a:endParaRPr lang="es-ES" sz="2400" dirty="0">
              <a:solidFill>
                <a:schemeClr val="bg1"/>
              </a:solidFill>
              <a:latin typeface="+mn-lt"/>
            </a:endParaRPr>
          </a:p>
        </p:txBody>
      </p:sp>
      <p:cxnSp>
        <p:nvCxnSpPr>
          <p:cNvPr id="19" name="Conector recto 18">
            <a:extLst>
              <a:ext uri="{FF2B5EF4-FFF2-40B4-BE49-F238E27FC236}">
                <a16:creationId xmlns:a16="http://schemas.microsoft.com/office/drawing/2014/main" id="{30F58270-16C8-38F5-822E-FF82FD133779}"/>
              </a:ext>
            </a:extLst>
          </p:cNvPr>
          <p:cNvCxnSpPr>
            <a:cxnSpLocks/>
          </p:cNvCxnSpPr>
          <p:nvPr/>
        </p:nvCxnSpPr>
        <p:spPr>
          <a:xfrm>
            <a:off x="10765405" y="3536950"/>
            <a:ext cx="0" cy="7150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62BDA592-66AA-059B-D5D5-7DA971420E96}"/>
              </a:ext>
            </a:extLst>
          </p:cNvPr>
          <p:cNvSpPr txBox="1"/>
          <p:nvPr/>
        </p:nvSpPr>
        <p:spPr>
          <a:xfrm>
            <a:off x="10415713" y="4251960"/>
            <a:ext cx="699384" cy="369332"/>
          </a:xfrm>
          <a:prstGeom prst="rect">
            <a:avLst/>
          </a:prstGeom>
          <a:noFill/>
        </p:spPr>
        <p:txBody>
          <a:bodyPr wrap="square" rtlCol="0">
            <a:spAutoFit/>
          </a:bodyPr>
          <a:lstStyle/>
          <a:p>
            <a:r>
              <a:rPr lang="en-US" sz="1800" dirty="0">
                <a:solidFill>
                  <a:schemeClr val="bg1"/>
                </a:solidFill>
                <a:latin typeface="+mn-lt"/>
              </a:rPr>
              <a:t>2017</a:t>
            </a:r>
            <a:endParaRPr lang="es-ES" sz="1800" dirty="0">
              <a:solidFill>
                <a:schemeClr val="bg1"/>
              </a:solidFill>
              <a:latin typeface="+mn-lt"/>
            </a:endParaRPr>
          </a:p>
        </p:txBody>
      </p:sp>
      <p:cxnSp>
        <p:nvCxnSpPr>
          <p:cNvPr id="22" name="Conector recto 21">
            <a:extLst>
              <a:ext uri="{FF2B5EF4-FFF2-40B4-BE49-F238E27FC236}">
                <a16:creationId xmlns:a16="http://schemas.microsoft.com/office/drawing/2014/main" id="{2C19BC99-95B3-A96D-B4FF-8C2719E1D3F3}"/>
              </a:ext>
            </a:extLst>
          </p:cNvPr>
          <p:cNvCxnSpPr>
            <a:cxnSpLocks/>
          </p:cNvCxnSpPr>
          <p:nvPr/>
        </p:nvCxnSpPr>
        <p:spPr>
          <a:xfrm>
            <a:off x="1398263" y="2688824"/>
            <a:ext cx="0" cy="61341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8C9D1E56-A151-4DE3-33A7-29C4E59654BE}"/>
              </a:ext>
            </a:extLst>
          </p:cNvPr>
          <p:cNvSpPr txBox="1"/>
          <p:nvPr/>
        </p:nvSpPr>
        <p:spPr>
          <a:xfrm>
            <a:off x="709612" y="2038357"/>
            <a:ext cx="1377301" cy="584775"/>
          </a:xfrm>
          <a:prstGeom prst="rect">
            <a:avLst/>
          </a:prstGeom>
          <a:noFill/>
        </p:spPr>
        <p:txBody>
          <a:bodyPr wrap="none" rtlCol="0">
            <a:spAutoFit/>
          </a:bodyPr>
          <a:lstStyle/>
          <a:p>
            <a:pPr algn="ctr"/>
            <a:r>
              <a:rPr lang="en-US" sz="1600" dirty="0">
                <a:solidFill>
                  <a:schemeClr val="bg1"/>
                </a:solidFill>
                <a:latin typeface="+mn-lt"/>
              </a:rPr>
              <a:t>Context-free</a:t>
            </a:r>
          </a:p>
          <a:p>
            <a:pPr algn="ctr"/>
            <a:r>
              <a:rPr lang="en-US" sz="1600" dirty="0">
                <a:solidFill>
                  <a:schemeClr val="bg1"/>
                </a:solidFill>
                <a:latin typeface="+mn-lt"/>
              </a:rPr>
              <a:t>grammars</a:t>
            </a:r>
            <a:endParaRPr lang="es-ES" sz="1600" dirty="0">
              <a:solidFill>
                <a:schemeClr val="bg1"/>
              </a:solidFill>
              <a:latin typeface="+mn-lt"/>
            </a:endParaRPr>
          </a:p>
        </p:txBody>
      </p:sp>
      <p:sp>
        <p:nvSpPr>
          <p:cNvPr id="25" name="CuadroTexto 24">
            <a:extLst>
              <a:ext uri="{FF2B5EF4-FFF2-40B4-BE49-F238E27FC236}">
                <a16:creationId xmlns:a16="http://schemas.microsoft.com/office/drawing/2014/main" id="{9E804C0C-573C-BC5F-D33E-7869CB091595}"/>
              </a:ext>
            </a:extLst>
          </p:cNvPr>
          <p:cNvSpPr txBox="1"/>
          <p:nvPr/>
        </p:nvSpPr>
        <p:spPr>
          <a:xfrm>
            <a:off x="2227672" y="1999393"/>
            <a:ext cx="1189748" cy="830997"/>
          </a:xfrm>
          <a:prstGeom prst="rect">
            <a:avLst/>
          </a:prstGeom>
          <a:noFill/>
        </p:spPr>
        <p:txBody>
          <a:bodyPr wrap="none" rtlCol="0">
            <a:spAutoFit/>
          </a:bodyPr>
          <a:lstStyle/>
          <a:p>
            <a:pPr algn="ctr"/>
            <a:r>
              <a:rPr lang="en-US" sz="1600" dirty="0">
                <a:solidFill>
                  <a:schemeClr val="bg1"/>
                </a:solidFill>
                <a:latin typeface="+mn-lt"/>
              </a:rPr>
              <a:t>Regular</a:t>
            </a:r>
          </a:p>
          <a:p>
            <a:pPr algn="ctr"/>
            <a:r>
              <a:rPr lang="en-US" sz="1600" dirty="0">
                <a:solidFill>
                  <a:schemeClr val="bg1"/>
                </a:solidFill>
                <a:latin typeface="+mn-lt"/>
              </a:rPr>
              <a:t>expression</a:t>
            </a:r>
          </a:p>
          <a:p>
            <a:pPr algn="ctr"/>
            <a:r>
              <a:rPr lang="en-US" sz="1600" dirty="0">
                <a:solidFill>
                  <a:schemeClr val="bg1"/>
                </a:solidFill>
                <a:latin typeface="+mn-lt"/>
              </a:rPr>
              <a:t>syntax</a:t>
            </a:r>
            <a:endParaRPr lang="es-ES" sz="1600" dirty="0">
              <a:solidFill>
                <a:schemeClr val="bg1"/>
              </a:solidFill>
              <a:latin typeface="+mn-lt"/>
            </a:endParaRPr>
          </a:p>
        </p:txBody>
      </p:sp>
      <p:cxnSp>
        <p:nvCxnSpPr>
          <p:cNvPr id="26" name="Conector recto 25">
            <a:extLst>
              <a:ext uri="{FF2B5EF4-FFF2-40B4-BE49-F238E27FC236}">
                <a16:creationId xmlns:a16="http://schemas.microsoft.com/office/drawing/2014/main" id="{F5C98292-6436-5999-E042-D40D15154B6A}"/>
              </a:ext>
            </a:extLst>
          </p:cNvPr>
          <p:cNvCxnSpPr>
            <a:cxnSpLocks/>
          </p:cNvCxnSpPr>
          <p:nvPr/>
        </p:nvCxnSpPr>
        <p:spPr>
          <a:xfrm>
            <a:off x="2822546" y="2868816"/>
            <a:ext cx="0" cy="43341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C587ECA6-B17C-1D22-92CF-FB975B6BCEE0}"/>
              </a:ext>
            </a:extLst>
          </p:cNvPr>
          <p:cNvCxnSpPr>
            <a:cxnSpLocks/>
            <a:stCxn id="31" idx="2"/>
          </p:cNvCxnSpPr>
          <p:nvPr/>
        </p:nvCxnSpPr>
        <p:spPr>
          <a:xfrm flipH="1">
            <a:off x="3965502" y="2556531"/>
            <a:ext cx="1" cy="74570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3C302036-4B09-B52A-2762-EFA57EC261CE}"/>
              </a:ext>
            </a:extLst>
          </p:cNvPr>
          <p:cNvSpPr txBox="1"/>
          <p:nvPr/>
        </p:nvSpPr>
        <p:spPr>
          <a:xfrm>
            <a:off x="3558179" y="2217977"/>
            <a:ext cx="814647" cy="338554"/>
          </a:xfrm>
          <a:prstGeom prst="rect">
            <a:avLst/>
          </a:prstGeom>
          <a:noFill/>
        </p:spPr>
        <p:txBody>
          <a:bodyPr wrap="none" rtlCol="0">
            <a:spAutoFit/>
          </a:bodyPr>
          <a:lstStyle/>
          <a:p>
            <a:pPr algn="ctr"/>
            <a:r>
              <a:rPr lang="en-US" sz="1600" dirty="0" err="1">
                <a:solidFill>
                  <a:schemeClr val="bg1"/>
                </a:solidFill>
                <a:latin typeface="+mn-lt"/>
              </a:rPr>
              <a:t>Lexers</a:t>
            </a:r>
            <a:endParaRPr lang="es-ES" sz="1600" dirty="0">
              <a:solidFill>
                <a:schemeClr val="bg1"/>
              </a:solidFill>
              <a:latin typeface="+mn-lt"/>
            </a:endParaRPr>
          </a:p>
        </p:txBody>
      </p:sp>
      <p:cxnSp>
        <p:nvCxnSpPr>
          <p:cNvPr id="33" name="Conector recto 32">
            <a:extLst>
              <a:ext uri="{FF2B5EF4-FFF2-40B4-BE49-F238E27FC236}">
                <a16:creationId xmlns:a16="http://schemas.microsoft.com/office/drawing/2014/main" id="{B1F10255-9D91-5E34-352B-800E06C805D4}"/>
              </a:ext>
            </a:extLst>
          </p:cNvPr>
          <p:cNvCxnSpPr>
            <a:cxnSpLocks/>
            <a:stCxn id="34" idx="2"/>
          </p:cNvCxnSpPr>
          <p:nvPr/>
        </p:nvCxnSpPr>
        <p:spPr>
          <a:xfrm flipH="1">
            <a:off x="4936775" y="2556531"/>
            <a:ext cx="2" cy="74570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AE2455E0-ED2C-1A4C-6023-CF020A2DD6E7}"/>
              </a:ext>
            </a:extLst>
          </p:cNvPr>
          <p:cNvSpPr txBox="1"/>
          <p:nvPr/>
        </p:nvSpPr>
        <p:spPr>
          <a:xfrm>
            <a:off x="4483768" y="2217977"/>
            <a:ext cx="906017" cy="338554"/>
          </a:xfrm>
          <a:prstGeom prst="rect">
            <a:avLst/>
          </a:prstGeom>
          <a:noFill/>
        </p:spPr>
        <p:txBody>
          <a:bodyPr wrap="none" rtlCol="0">
            <a:spAutoFit/>
          </a:bodyPr>
          <a:lstStyle/>
          <a:p>
            <a:pPr algn="ctr"/>
            <a:r>
              <a:rPr lang="en-US" sz="1600" dirty="0">
                <a:solidFill>
                  <a:schemeClr val="bg1"/>
                </a:solidFill>
                <a:latin typeface="+mn-lt"/>
              </a:rPr>
              <a:t>Parsers</a:t>
            </a:r>
            <a:endParaRPr lang="es-ES" sz="1600" dirty="0">
              <a:solidFill>
                <a:schemeClr val="bg1"/>
              </a:solidFill>
              <a:latin typeface="+mn-lt"/>
            </a:endParaRPr>
          </a:p>
        </p:txBody>
      </p:sp>
      <p:sp>
        <p:nvSpPr>
          <p:cNvPr id="35" name="CuadroTexto 34">
            <a:extLst>
              <a:ext uri="{FF2B5EF4-FFF2-40B4-BE49-F238E27FC236}">
                <a16:creationId xmlns:a16="http://schemas.microsoft.com/office/drawing/2014/main" id="{82569842-3465-9E61-B746-3E5F80CD50A9}"/>
              </a:ext>
            </a:extLst>
          </p:cNvPr>
          <p:cNvSpPr txBox="1"/>
          <p:nvPr/>
        </p:nvSpPr>
        <p:spPr>
          <a:xfrm>
            <a:off x="1684604" y="5565627"/>
            <a:ext cx="2799164" cy="584775"/>
          </a:xfrm>
          <a:prstGeom prst="rect">
            <a:avLst/>
          </a:prstGeom>
          <a:noFill/>
        </p:spPr>
        <p:txBody>
          <a:bodyPr wrap="none" rtlCol="0">
            <a:spAutoFit/>
          </a:bodyPr>
          <a:lstStyle/>
          <a:p>
            <a:r>
              <a:rPr lang="en-US" sz="3200" dirty="0">
                <a:solidFill>
                  <a:schemeClr val="bg1"/>
                </a:solidFill>
                <a:latin typeface="+mn-lt"/>
              </a:rPr>
              <a:t>Symbolic NLP</a:t>
            </a:r>
            <a:endParaRPr lang="es-ES" sz="3200" dirty="0">
              <a:solidFill>
                <a:schemeClr val="bg1"/>
              </a:solidFill>
              <a:latin typeface="+mn-lt"/>
            </a:endParaRPr>
          </a:p>
        </p:txBody>
      </p:sp>
      <p:sp>
        <p:nvSpPr>
          <p:cNvPr id="36" name="CuadroTexto 35">
            <a:extLst>
              <a:ext uri="{FF2B5EF4-FFF2-40B4-BE49-F238E27FC236}">
                <a16:creationId xmlns:a16="http://schemas.microsoft.com/office/drawing/2014/main" id="{DB8D11EE-EB17-3550-2612-7452F678C399}"/>
              </a:ext>
            </a:extLst>
          </p:cNvPr>
          <p:cNvSpPr txBox="1"/>
          <p:nvPr/>
        </p:nvSpPr>
        <p:spPr>
          <a:xfrm>
            <a:off x="5343148" y="5565627"/>
            <a:ext cx="2943434" cy="584775"/>
          </a:xfrm>
          <a:prstGeom prst="rect">
            <a:avLst/>
          </a:prstGeom>
          <a:noFill/>
        </p:spPr>
        <p:txBody>
          <a:bodyPr wrap="none" rtlCol="0">
            <a:spAutoFit/>
          </a:bodyPr>
          <a:lstStyle/>
          <a:p>
            <a:r>
              <a:rPr lang="en-US" sz="3200" dirty="0">
                <a:solidFill>
                  <a:schemeClr val="bg1"/>
                </a:solidFill>
                <a:latin typeface="+mn-lt"/>
              </a:rPr>
              <a:t>Statistical NLP</a:t>
            </a:r>
            <a:endParaRPr lang="es-ES" sz="3200" dirty="0">
              <a:solidFill>
                <a:schemeClr val="bg1"/>
              </a:solidFill>
              <a:latin typeface="+mn-lt"/>
            </a:endParaRPr>
          </a:p>
        </p:txBody>
      </p:sp>
      <p:sp>
        <p:nvSpPr>
          <p:cNvPr id="37" name="CuadroTexto 36">
            <a:extLst>
              <a:ext uri="{FF2B5EF4-FFF2-40B4-BE49-F238E27FC236}">
                <a16:creationId xmlns:a16="http://schemas.microsoft.com/office/drawing/2014/main" id="{30242A6F-9F21-59B2-4816-C2E252B0E3DF}"/>
              </a:ext>
            </a:extLst>
          </p:cNvPr>
          <p:cNvSpPr txBox="1"/>
          <p:nvPr/>
        </p:nvSpPr>
        <p:spPr>
          <a:xfrm>
            <a:off x="8770438" y="5565627"/>
            <a:ext cx="2342308" cy="584775"/>
          </a:xfrm>
          <a:prstGeom prst="rect">
            <a:avLst/>
          </a:prstGeom>
          <a:noFill/>
        </p:spPr>
        <p:txBody>
          <a:bodyPr wrap="none" rtlCol="0">
            <a:spAutoFit/>
          </a:bodyPr>
          <a:lstStyle/>
          <a:p>
            <a:r>
              <a:rPr lang="en-US" sz="3200" dirty="0">
                <a:solidFill>
                  <a:schemeClr val="bg1"/>
                </a:solidFill>
                <a:latin typeface="+mn-lt"/>
              </a:rPr>
              <a:t>Neural NLP</a:t>
            </a:r>
            <a:endParaRPr lang="es-ES" sz="3200" dirty="0">
              <a:solidFill>
                <a:schemeClr val="bg1"/>
              </a:solidFill>
              <a:latin typeface="+mn-lt"/>
            </a:endParaRPr>
          </a:p>
        </p:txBody>
      </p:sp>
      <p:cxnSp>
        <p:nvCxnSpPr>
          <p:cNvPr id="38" name="Conector recto 37">
            <a:extLst>
              <a:ext uri="{FF2B5EF4-FFF2-40B4-BE49-F238E27FC236}">
                <a16:creationId xmlns:a16="http://schemas.microsoft.com/office/drawing/2014/main" id="{3A430EB8-F6E4-47A2-4A27-729F4527BCC8}"/>
              </a:ext>
            </a:extLst>
          </p:cNvPr>
          <p:cNvCxnSpPr>
            <a:cxnSpLocks/>
            <a:stCxn id="39" idx="2"/>
          </p:cNvCxnSpPr>
          <p:nvPr/>
        </p:nvCxnSpPr>
        <p:spPr>
          <a:xfrm>
            <a:off x="6814865" y="2685021"/>
            <a:ext cx="0" cy="68299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FA5FFD7C-899B-6C44-030E-B5808E3643CB}"/>
              </a:ext>
            </a:extLst>
          </p:cNvPr>
          <p:cNvSpPr txBox="1"/>
          <p:nvPr/>
        </p:nvSpPr>
        <p:spPr>
          <a:xfrm>
            <a:off x="6156672" y="2100246"/>
            <a:ext cx="1316386" cy="584775"/>
          </a:xfrm>
          <a:prstGeom prst="rect">
            <a:avLst/>
          </a:prstGeom>
          <a:noFill/>
        </p:spPr>
        <p:txBody>
          <a:bodyPr wrap="none" rtlCol="0">
            <a:spAutoFit/>
          </a:bodyPr>
          <a:lstStyle/>
          <a:p>
            <a:pPr algn="ctr"/>
            <a:r>
              <a:rPr lang="en-US" sz="1600" dirty="0">
                <a:solidFill>
                  <a:schemeClr val="bg1"/>
                </a:solidFill>
                <a:latin typeface="+mn-lt"/>
              </a:rPr>
              <a:t>N-gram</a:t>
            </a:r>
          </a:p>
          <a:p>
            <a:pPr algn="ctr"/>
            <a:r>
              <a:rPr lang="en-US" sz="1600" dirty="0">
                <a:solidFill>
                  <a:schemeClr val="bg1"/>
                </a:solidFill>
                <a:latin typeface="+mn-lt"/>
              </a:rPr>
              <a:t>word model</a:t>
            </a:r>
            <a:endParaRPr lang="es-ES" sz="1600" dirty="0">
              <a:solidFill>
                <a:schemeClr val="bg1"/>
              </a:solidFill>
              <a:latin typeface="+mn-lt"/>
            </a:endParaRPr>
          </a:p>
        </p:txBody>
      </p:sp>
      <p:cxnSp>
        <p:nvCxnSpPr>
          <p:cNvPr id="42" name="Conector recto 41">
            <a:extLst>
              <a:ext uri="{FF2B5EF4-FFF2-40B4-BE49-F238E27FC236}">
                <a16:creationId xmlns:a16="http://schemas.microsoft.com/office/drawing/2014/main" id="{6CF7B0DB-03CD-C808-F8E7-55BADB4FB018}"/>
              </a:ext>
            </a:extLst>
          </p:cNvPr>
          <p:cNvCxnSpPr>
            <a:cxnSpLocks/>
            <a:stCxn id="43" idx="2"/>
          </p:cNvCxnSpPr>
          <p:nvPr/>
        </p:nvCxnSpPr>
        <p:spPr>
          <a:xfrm>
            <a:off x="10765405" y="2322270"/>
            <a:ext cx="0" cy="106034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CuadroTexto 42">
            <a:extLst>
              <a:ext uri="{FF2B5EF4-FFF2-40B4-BE49-F238E27FC236}">
                <a16:creationId xmlns:a16="http://schemas.microsoft.com/office/drawing/2014/main" id="{D2FB22DC-B343-E740-09BA-6186672A91EB}"/>
              </a:ext>
            </a:extLst>
          </p:cNvPr>
          <p:cNvSpPr txBox="1"/>
          <p:nvPr/>
        </p:nvSpPr>
        <p:spPr>
          <a:xfrm>
            <a:off x="10093586" y="1737495"/>
            <a:ext cx="1343638" cy="584775"/>
          </a:xfrm>
          <a:prstGeom prst="rect">
            <a:avLst/>
          </a:prstGeom>
          <a:noFill/>
        </p:spPr>
        <p:txBody>
          <a:bodyPr wrap="none" rtlCol="0">
            <a:spAutoFit/>
          </a:bodyPr>
          <a:lstStyle/>
          <a:p>
            <a:pPr algn="ctr"/>
            <a:r>
              <a:rPr lang="en-US" sz="1600" dirty="0">
                <a:solidFill>
                  <a:schemeClr val="bg1"/>
                </a:solidFill>
                <a:latin typeface="+mn-lt"/>
              </a:rPr>
              <a:t>Transformer</a:t>
            </a:r>
          </a:p>
          <a:p>
            <a:pPr algn="ctr"/>
            <a:r>
              <a:rPr lang="en-US" sz="1600" dirty="0">
                <a:solidFill>
                  <a:schemeClr val="bg1"/>
                </a:solidFill>
                <a:latin typeface="+mn-lt"/>
              </a:rPr>
              <a:t>architecture</a:t>
            </a:r>
            <a:endParaRPr lang="es-ES" sz="1600" dirty="0">
              <a:solidFill>
                <a:schemeClr val="bg1"/>
              </a:solidFill>
              <a:latin typeface="+mn-lt"/>
            </a:endParaRPr>
          </a:p>
        </p:txBody>
      </p:sp>
      <p:cxnSp>
        <p:nvCxnSpPr>
          <p:cNvPr id="44" name="Conector recto 43">
            <a:extLst>
              <a:ext uri="{FF2B5EF4-FFF2-40B4-BE49-F238E27FC236}">
                <a16:creationId xmlns:a16="http://schemas.microsoft.com/office/drawing/2014/main" id="{97077E95-9711-B676-AA25-0C1C4FE77A15}"/>
              </a:ext>
            </a:extLst>
          </p:cNvPr>
          <p:cNvCxnSpPr>
            <a:cxnSpLocks/>
            <a:stCxn id="45" idx="2"/>
          </p:cNvCxnSpPr>
          <p:nvPr/>
        </p:nvCxnSpPr>
        <p:spPr>
          <a:xfrm>
            <a:off x="8390226" y="2566905"/>
            <a:ext cx="0" cy="75112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CuadroTexto 44">
            <a:extLst>
              <a:ext uri="{FF2B5EF4-FFF2-40B4-BE49-F238E27FC236}">
                <a16:creationId xmlns:a16="http://schemas.microsoft.com/office/drawing/2014/main" id="{2EA30752-3E9D-D700-5F85-A8AE951784DC}"/>
              </a:ext>
            </a:extLst>
          </p:cNvPr>
          <p:cNvSpPr txBox="1"/>
          <p:nvPr/>
        </p:nvSpPr>
        <p:spPr>
          <a:xfrm>
            <a:off x="7700774" y="1735908"/>
            <a:ext cx="1378904" cy="830997"/>
          </a:xfrm>
          <a:prstGeom prst="rect">
            <a:avLst/>
          </a:prstGeom>
          <a:noFill/>
        </p:spPr>
        <p:txBody>
          <a:bodyPr wrap="none" rtlCol="0">
            <a:spAutoFit/>
          </a:bodyPr>
          <a:lstStyle/>
          <a:p>
            <a:pPr algn="ctr"/>
            <a:r>
              <a:rPr lang="en-US" sz="1600" dirty="0">
                <a:solidFill>
                  <a:schemeClr val="bg1"/>
                </a:solidFill>
                <a:latin typeface="+mn-lt"/>
              </a:rPr>
              <a:t>Feedforward</a:t>
            </a:r>
          </a:p>
          <a:p>
            <a:pPr algn="ctr"/>
            <a:r>
              <a:rPr lang="en-US" sz="1600" dirty="0">
                <a:solidFill>
                  <a:schemeClr val="bg1"/>
                </a:solidFill>
                <a:latin typeface="+mn-lt"/>
              </a:rPr>
              <a:t>Neural</a:t>
            </a:r>
          </a:p>
          <a:p>
            <a:pPr algn="ctr"/>
            <a:r>
              <a:rPr lang="en-US" sz="1600" dirty="0">
                <a:solidFill>
                  <a:schemeClr val="bg1"/>
                </a:solidFill>
                <a:latin typeface="+mn-lt"/>
              </a:rPr>
              <a:t>Networks</a:t>
            </a:r>
            <a:endParaRPr lang="es-ES" sz="1600" dirty="0">
              <a:solidFill>
                <a:schemeClr val="bg1"/>
              </a:solidFill>
              <a:latin typeface="+mn-lt"/>
            </a:endParaRPr>
          </a:p>
        </p:txBody>
      </p:sp>
      <p:cxnSp>
        <p:nvCxnSpPr>
          <p:cNvPr id="46" name="Conector recto 45">
            <a:extLst>
              <a:ext uri="{FF2B5EF4-FFF2-40B4-BE49-F238E27FC236}">
                <a16:creationId xmlns:a16="http://schemas.microsoft.com/office/drawing/2014/main" id="{85E2640D-261D-7F4F-4CFD-654ECF37A0EA}"/>
              </a:ext>
            </a:extLst>
          </p:cNvPr>
          <p:cNvCxnSpPr>
            <a:cxnSpLocks/>
            <a:stCxn id="47" idx="2"/>
          </p:cNvCxnSpPr>
          <p:nvPr/>
        </p:nvCxnSpPr>
        <p:spPr>
          <a:xfrm>
            <a:off x="9545509" y="2945846"/>
            <a:ext cx="0" cy="43676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CuadroTexto 46">
            <a:extLst>
              <a:ext uri="{FF2B5EF4-FFF2-40B4-BE49-F238E27FC236}">
                <a16:creationId xmlns:a16="http://schemas.microsoft.com/office/drawing/2014/main" id="{1EBC324B-C829-B7D6-AEBD-8066544BC989}"/>
              </a:ext>
            </a:extLst>
          </p:cNvPr>
          <p:cNvSpPr txBox="1"/>
          <p:nvPr/>
        </p:nvSpPr>
        <p:spPr>
          <a:xfrm>
            <a:off x="8985099" y="2114849"/>
            <a:ext cx="1120820" cy="830997"/>
          </a:xfrm>
          <a:prstGeom prst="rect">
            <a:avLst/>
          </a:prstGeom>
          <a:noFill/>
        </p:spPr>
        <p:txBody>
          <a:bodyPr wrap="none" rtlCol="0">
            <a:spAutoFit/>
          </a:bodyPr>
          <a:lstStyle/>
          <a:p>
            <a:pPr algn="ctr"/>
            <a:r>
              <a:rPr lang="en-US" sz="1600" dirty="0">
                <a:solidFill>
                  <a:schemeClr val="bg1"/>
                </a:solidFill>
                <a:latin typeface="+mn-lt"/>
              </a:rPr>
              <a:t>Recurrent</a:t>
            </a:r>
          </a:p>
          <a:p>
            <a:pPr algn="ctr"/>
            <a:r>
              <a:rPr lang="en-US" sz="1600" dirty="0">
                <a:solidFill>
                  <a:schemeClr val="bg1"/>
                </a:solidFill>
                <a:latin typeface="+mn-lt"/>
              </a:rPr>
              <a:t>Neural</a:t>
            </a:r>
          </a:p>
          <a:p>
            <a:pPr algn="ctr"/>
            <a:r>
              <a:rPr lang="en-US" sz="1600" dirty="0">
                <a:solidFill>
                  <a:schemeClr val="bg1"/>
                </a:solidFill>
                <a:latin typeface="+mn-lt"/>
              </a:rPr>
              <a:t>Networks</a:t>
            </a:r>
            <a:endParaRPr lang="es-ES" sz="1600" dirty="0">
              <a:solidFill>
                <a:schemeClr val="bg1"/>
              </a:solidFill>
              <a:latin typeface="+mn-lt"/>
            </a:endParaRPr>
          </a:p>
        </p:txBody>
      </p:sp>
      <p:sp>
        <p:nvSpPr>
          <p:cNvPr id="4" name="CuadroTexto 3">
            <a:extLst>
              <a:ext uri="{FF2B5EF4-FFF2-40B4-BE49-F238E27FC236}">
                <a16:creationId xmlns:a16="http://schemas.microsoft.com/office/drawing/2014/main" id="{D224AD51-1B2E-2563-467F-9A2591FE0F3B}"/>
              </a:ext>
            </a:extLst>
          </p:cNvPr>
          <p:cNvSpPr txBox="1"/>
          <p:nvPr/>
        </p:nvSpPr>
        <p:spPr>
          <a:xfrm>
            <a:off x="11696933" y="6397705"/>
            <a:ext cx="260605" cy="307777"/>
          </a:xfrm>
          <a:prstGeom prst="rect">
            <a:avLst/>
          </a:prstGeom>
          <a:noFill/>
        </p:spPr>
        <p:txBody>
          <a:bodyPr wrap="square" rtlCol="0">
            <a:spAutoFit/>
          </a:bodyPr>
          <a:lstStyle/>
          <a:p>
            <a:r>
              <a:rPr lang="en-US" dirty="0">
                <a:solidFill>
                  <a:schemeClr val="bg1"/>
                </a:solidFill>
                <a:latin typeface="+mn-lt"/>
              </a:rPr>
              <a:t>6</a:t>
            </a:r>
            <a:endParaRPr lang="es-ES" dirty="0">
              <a:solidFill>
                <a:schemeClr val="bg1"/>
              </a:solidFill>
              <a:latin typeface="+mn-lt"/>
            </a:endParaRPr>
          </a:p>
        </p:txBody>
      </p:sp>
    </p:spTree>
    <p:extLst>
      <p:ext uri="{BB962C8B-B14F-4D97-AF65-F5344CB8AC3E}">
        <p14:creationId xmlns:p14="http://schemas.microsoft.com/office/powerpoint/2010/main" val="362017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left)">
                                      <p:cBhvr>
                                        <p:cTn id="24" dur="500"/>
                                        <p:tgtEl>
                                          <p:spTgt spid="45"/>
                                        </p:tgtEl>
                                      </p:cBhvr>
                                    </p:animEffect>
                                  </p:childTnLst>
                                </p:cTn>
                              </p:par>
                              <p:par>
                                <p:cTn id="25" presetID="22" presetClass="entr" presetSubtype="8"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par>
                                <p:cTn id="28" presetID="22" presetClass="entr" presetSubtype="8"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500"/>
                                        <p:tgtEl>
                                          <p:spTgt spid="4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par>
                                <p:cTn id="37" presetID="22" presetClass="entr" presetSubtype="8"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par>
                                <p:cTn id="40" presetID="22" presetClass="entr" presetSubtype="8"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36" grpId="0"/>
      <p:bldP spid="37" grpId="0"/>
      <p:bldP spid="39" grpId="0"/>
      <p:bldP spid="43" grpId="0"/>
      <p:bldP spid="45"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solidFill>
                  <a:schemeClr val="bg1"/>
                </a:solidFill>
                <a:latin typeface="+mj-lt"/>
              </a:rPr>
              <a:t>State of the art: </a:t>
            </a:r>
            <a:r>
              <a:rPr lang="en-US" sz="3200" dirty="0">
                <a:solidFill>
                  <a:schemeClr val="accent1">
                    <a:lumMod val="75000"/>
                  </a:schemeClr>
                </a:solidFill>
                <a:latin typeface="+mj-lt"/>
              </a:rPr>
              <a:t>the transformer</a:t>
            </a:r>
            <a:endParaRPr lang="es-ES" sz="3200" dirty="0">
              <a:solidFill>
                <a:schemeClr val="accent1">
                  <a:lumMod val="75000"/>
                </a:schemeClr>
              </a:solidFill>
              <a:latin typeface="+mj-lt"/>
            </a:endParaRPr>
          </a:p>
        </p:txBody>
      </p:sp>
      <p:pic>
        <p:nvPicPr>
          <p:cNvPr id="9" name="Imagen 8" descr="Diagrama&#10;&#10;Descripción generada automáticamente">
            <a:extLst>
              <a:ext uri="{FF2B5EF4-FFF2-40B4-BE49-F238E27FC236}">
                <a16:creationId xmlns:a16="http://schemas.microsoft.com/office/drawing/2014/main" id="{7987FEC7-6034-63D0-F4C3-40D2B4A1B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964" y="1789887"/>
            <a:ext cx="7982072" cy="4586983"/>
          </a:xfrm>
          <a:prstGeom prst="rect">
            <a:avLst/>
          </a:prstGeom>
          <a:ln>
            <a:noFill/>
          </a:ln>
          <a:effectLst>
            <a:outerShdw blurRad="190500" algn="tl" rotWithShape="0">
              <a:srgbClr val="000000">
                <a:alpha val="70000"/>
              </a:srgbClr>
            </a:outerShdw>
          </a:effectLst>
        </p:spPr>
      </p:pic>
      <p:sp>
        <p:nvSpPr>
          <p:cNvPr id="10" name="CuadroTexto 9">
            <a:extLst>
              <a:ext uri="{FF2B5EF4-FFF2-40B4-BE49-F238E27FC236}">
                <a16:creationId xmlns:a16="http://schemas.microsoft.com/office/drawing/2014/main" id="{945E263A-2986-4F9C-53FC-C1AE52F41987}"/>
              </a:ext>
            </a:extLst>
          </p:cNvPr>
          <p:cNvSpPr txBox="1"/>
          <p:nvPr/>
        </p:nvSpPr>
        <p:spPr>
          <a:xfrm>
            <a:off x="2104964" y="6426053"/>
            <a:ext cx="3579826" cy="276999"/>
          </a:xfrm>
          <a:prstGeom prst="rect">
            <a:avLst/>
          </a:prstGeom>
          <a:noFill/>
        </p:spPr>
        <p:txBody>
          <a:bodyPr wrap="none" rtlCol="0">
            <a:spAutoFit/>
          </a:bodyPr>
          <a:lstStyle/>
          <a:p>
            <a:r>
              <a:rPr lang="en-US" sz="1200" i="1" dirty="0">
                <a:solidFill>
                  <a:schemeClr val="bg1"/>
                </a:solidFill>
                <a:latin typeface="+mj-lt"/>
              </a:rPr>
              <a:t>Extracted from </a:t>
            </a:r>
            <a:r>
              <a:rPr lang="es-ES" sz="1200" i="1" dirty="0">
                <a:latin typeface="+mj-lt"/>
                <a:hlinkClick r:id="rId4"/>
              </a:rPr>
              <a:t>https://arxiv.org/abs/1706.03762</a:t>
            </a:r>
            <a:r>
              <a:rPr lang="es-ES" sz="1200" i="1" dirty="0">
                <a:latin typeface="+mj-lt"/>
              </a:rPr>
              <a:t> </a:t>
            </a:r>
          </a:p>
        </p:txBody>
      </p:sp>
      <p:sp>
        <p:nvSpPr>
          <p:cNvPr id="3" name="CuadroTexto 2">
            <a:extLst>
              <a:ext uri="{FF2B5EF4-FFF2-40B4-BE49-F238E27FC236}">
                <a16:creationId xmlns:a16="http://schemas.microsoft.com/office/drawing/2014/main" id="{03340F72-0B86-8FA6-566D-19710FBEB014}"/>
              </a:ext>
            </a:extLst>
          </p:cNvPr>
          <p:cNvSpPr txBox="1"/>
          <p:nvPr/>
        </p:nvSpPr>
        <p:spPr>
          <a:xfrm>
            <a:off x="960000" y="1356967"/>
            <a:ext cx="7832993" cy="36933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800" dirty="0">
                <a:solidFill>
                  <a:schemeClr val="bg1"/>
                </a:solidFill>
                <a:latin typeface="+mn-lt"/>
              </a:rPr>
              <a:t>Multi-head</a:t>
            </a:r>
            <a:r>
              <a:rPr lang="en-US" sz="1800" dirty="0">
                <a:solidFill>
                  <a:schemeClr val="accent1">
                    <a:lumMod val="75000"/>
                  </a:schemeClr>
                </a:solidFill>
                <a:latin typeface="+mn-lt"/>
              </a:rPr>
              <a:t> Attention </a:t>
            </a:r>
            <a:r>
              <a:rPr lang="en-US" sz="1800" dirty="0">
                <a:solidFill>
                  <a:schemeClr val="bg1"/>
                </a:solidFill>
                <a:latin typeface="+mn-lt"/>
              </a:rPr>
              <a:t>Mechanism</a:t>
            </a:r>
            <a:r>
              <a:rPr lang="es-ES" sz="1800" dirty="0">
                <a:solidFill>
                  <a:schemeClr val="bg1"/>
                </a:solidFill>
                <a:latin typeface="+mn-lt"/>
              </a:rPr>
              <a:t> + </a:t>
            </a:r>
            <a:r>
              <a:rPr lang="es-ES" sz="1800" dirty="0" err="1">
                <a:solidFill>
                  <a:schemeClr val="accent1">
                    <a:lumMod val="75000"/>
                  </a:schemeClr>
                </a:solidFill>
                <a:latin typeface="+mn-lt"/>
              </a:rPr>
              <a:t>Feedforward</a:t>
            </a:r>
            <a:r>
              <a:rPr lang="es-ES" sz="1800" dirty="0">
                <a:solidFill>
                  <a:schemeClr val="bg1"/>
                </a:solidFill>
                <a:latin typeface="+mn-lt"/>
              </a:rPr>
              <a:t> Neural Networks</a:t>
            </a:r>
            <a:endParaRPr lang="en-US" sz="1800" dirty="0">
              <a:solidFill>
                <a:schemeClr val="bg1"/>
              </a:solidFill>
              <a:latin typeface="+mn-lt"/>
            </a:endParaRPr>
          </a:p>
        </p:txBody>
      </p:sp>
      <p:sp>
        <p:nvSpPr>
          <p:cNvPr id="4" name="CuadroTexto 3">
            <a:extLst>
              <a:ext uri="{FF2B5EF4-FFF2-40B4-BE49-F238E27FC236}">
                <a16:creationId xmlns:a16="http://schemas.microsoft.com/office/drawing/2014/main" id="{D74D1ECF-8C2D-D31E-1387-57536B3E7B54}"/>
              </a:ext>
            </a:extLst>
          </p:cNvPr>
          <p:cNvSpPr txBox="1"/>
          <p:nvPr/>
        </p:nvSpPr>
        <p:spPr>
          <a:xfrm>
            <a:off x="11696933" y="6397705"/>
            <a:ext cx="260605" cy="307777"/>
          </a:xfrm>
          <a:prstGeom prst="rect">
            <a:avLst/>
          </a:prstGeom>
          <a:noFill/>
        </p:spPr>
        <p:txBody>
          <a:bodyPr wrap="square" rtlCol="0">
            <a:spAutoFit/>
          </a:bodyPr>
          <a:lstStyle/>
          <a:p>
            <a:r>
              <a:rPr lang="en-US" dirty="0">
                <a:solidFill>
                  <a:schemeClr val="bg1"/>
                </a:solidFill>
                <a:latin typeface="+mn-lt"/>
              </a:rPr>
              <a:t>7</a:t>
            </a:r>
            <a:endParaRPr lang="es-ES" dirty="0">
              <a:solidFill>
                <a:schemeClr val="bg1"/>
              </a:solidFill>
              <a:latin typeface="+mn-lt"/>
            </a:endParaRPr>
          </a:p>
        </p:txBody>
      </p:sp>
    </p:spTree>
    <p:extLst>
      <p:ext uri="{BB962C8B-B14F-4D97-AF65-F5344CB8AC3E}">
        <p14:creationId xmlns:p14="http://schemas.microsoft.com/office/powerpoint/2010/main" val="1686005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solidFill>
                  <a:schemeClr val="bg1"/>
                </a:solidFill>
                <a:latin typeface="+mj-lt"/>
              </a:rPr>
              <a:t>State of the art: </a:t>
            </a:r>
            <a:r>
              <a:rPr lang="en-US" sz="3200" dirty="0">
                <a:solidFill>
                  <a:schemeClr val="accent1">
                    <a:lumMod val="75000"/>
                  </a:schemeClr>
                </a:solidFill>
                <a:latin typeface="+mj-lt"/>
              </a:rPr>
              <a:t>transformer architectures</a:t>
            </a:r>
            <a:endParaRPr lang="es-ES" sz="3200" dirty="0">
              <a:solidFill>
                <a:schemeClr val="accent1">
                  <a:lumMod val="75000"/>
                </a:schemeClr>
              </a:solidFill>
              <a:latin typeface="+mj-lt"/>
            </a:endParaRPr>
          </a:p>
        </p:txBody>
      </p:sp>
      <p:sp>
        <p:nvSpPr>
          <p:cNvPr id="5" name="CuadroTexto 4">
            <a:extLst>
              <a:ext uri="{FF2B5EF4-FFF2-40B4-BE49-F238E27FC236}">
                <a16:creationId xmlns:a16="http://schemas.microsoft.com/office/drawing/2014/main" id="{C7FC0787-E75E-6922-9C35-B36990D42232}"/>
              </a:ext>
            </a:extLst>
          </p:cNvPr>
          <p:cNvSpPr txBox="1"/>
          <p:nvPr/>
        </p:nvSpPr>
        <p:spPr>
          <a:xfrm>
            <a:off x="1238250" y="1781115"/>
            <a:ext cx="2143126" cy="461665"/>
          </a:xfrm>
          <a:prstGeom prst="rect">
            <a:avLst/>
          </a:prstGeom>
          <a:noFill/>
        </p:spPr>
        <p:txBody>
          <a:bodyPr wrap="square" rtlCol="0">
            <a:spAutoFit/>
          </a:bodyPr>
          <a:lstStyle/>
          <a:p>
            <a:pPr algn="ctr"/>
            <a:r>
              <a:rPr lang="en-US" sz="2400" dirty="0">
                <a:solidFill>
                  <a:schemeClr val="accent1">
                    <a:lumMod val="75000"/>
                  </a:schemeClr>
                </a:solidFill>
                <a:latin typeface="+mn-lt"/>
              </a:rPr>
              <a:t>Encoder-only</a:t>
            </a:r>
            <a:endParaRPr lang="es-ES" sz="2400" dirty="0">
              <a:solidFill>
                <a:schemeClr val="accent1">
                  <a:lumMod val="75000"/>
                </a:schemeClr>
              </a:solidFill>
              <a:latin typeface="+mn-lt"/>
            </a:endParaRPr>
          </a:p>
        </p:txBody>
      </p:sp>
      <p:sp>
        <p:nvSpPr>
          <p:cNvPr id="6" name="CuadroTexto 5">
            <a:extLst>
              <a:ext uri="{FF2B5EF4-FFF2-40B4-BE49-F238E27FC236}">
                <a16:creationId xmlns:a16="http://schemas.microsoft.com/office/drawing/2014/main" id="{235E810C-1F7B-2076-193A-49818EC67FE7}"/>
              </a:ext>
            </a:extLst>
          </p:cNvPr>
          <p:cNvSpPr txBox="1"/>
          <p:nvPr/>
        </p:nvSpPr>
        <p:spPr>
          <a:xfrm>
            <a:off x="4438650" y="1781114"/>
            <a:ext cx="2933700" cy="461665"/>
          </a:xfrm>
          <a:prstGeom prst="rect">
            <a:avLst/>
          </a:prstGeom>
          <a:noFill/>
        </p:spPr>
        <p:txBody>
          <a:bodyPr wrap="square" rtlCol="0">
            <a:spAutoFit/>
          </a:bodyPr>
          <a:lstStyle/>
          <a:p>
            <a:pPr algn="ctr"/>
            <a:r>
              <a:rPr lang="en-US" sz="2400" dirty="0">
                <a:solidFill>
                  <a:schemeClr val="accent1">
                    <a:lumMod val="75000"/>
                  </a:schemeClr>
                </a:solidFill>
                <a:latin typeface="+mn-lt"/>
              </a:rPr>
              <a:t>Encoder-decoder</a:t>
            </a:r>
            <a:endParaRPr lang="es-ES" sz="2400" dirty="0">
              <a:solidFill>
                <a:schemeClr val="accent1">
                  <a:lumMod val="75000"/>
                </a:schemeClr>
              </a:solidFill>
              <a:latin typeface="+mn-lt"/>
            </a:endParaRPr>
          </a:p>
        </p:txBody>
      </p:sp>
      <p:sp>
        <p:nvSpPr>
          <p:cNvPr id="7" name="CuadroTexto 6">
            <a:extLst>
              <a:ext uri="{FF2B5EF4-FFF2-40B4-BE49-F238E27FC236}">
                <a16:creationId xmlns:a16="http://schemas.microsoft.com/office/drawing/2014/main" id="{0B7D3EB4-AFC6-9A95-0499-31A2314D0BB0}"/>
              </a:ext>
            </a:extLst>
          </p:cNvPr>
          <p:cNvSpPr txBox="1"/>
          <p:nvPr/>
        </p:nvSpPr>
        <p:spPr>
          <a:xfrm>
            <a:off x="8429621" y="1779479"/>
            <a:ext cx="2228851" cy="461665"/>
          </a:xfrm>
          <a:prstGeom prst="rect">
            <a:avLst/>
          </a:prstGeom>
          <a:noFill/>
        </p:spPr>
        <p:txBody>
          <a:bodyPr wrap="square" rtlCol="0">
            <a:spAutoFit/>
          </a:bodyPr>
          <a:lstStyle/>
          <a:p>
            <a:pPr algn="ctr"/>
            <a:r>
              <a:rPr lang="en-US" sz="2400" dirty="0">
                <a:solidFill>
                  <a:schemeClr val="accent1">
                    <a:lumMod val="75000"/>
                  </a:schemeClr>
                </a:solidFill>
                <a:latin typeface="+mn-lt"/>
              </a:rPr>
              <a:t>Decoder-only</a:t>
            </a:r>
            <a:endParaRPr lang="es-ES" sz="2400" dirty="0">
              <a:solidFill>
                <a:schemeClr val="accent1">
                  <a:lumMod val="75000"/>
                </a:schemeClr>
              </a:solidFill>
              <a:latin typeface="+mn-lt"/>
            </a:endParaRPr>
          </a:p>
        </p:txBody>
      </p:sp>
      <p:sp>
        <p:nvSpPr>
          <p:cNvPr id="10" name="CuadroTexto 9">
            <a:extLst>
              <a:ext uri="{FF2B5EF4-FFF2-40B4-BE49-F238E27FC236}">
                <a16:creationId xmlns:a16="http://schemas.microsoft.com/office/drawing/2014/main" id="{3F580507-3135-FA51-A4DF-43247F12740A}"/>
              </a:ext>
            </a:extLst>
          </p:cNvPr>
          <p:cNvSpPr txBox="1"/>
          <p:nvPr/>
        </p:nvSpPr>
        <p:spPr>
          <a:xfrm>
            <a:off x="4319164" y="2663657"/>
            <a:ext cx="3353644" cy="584775"/>
          </a:xfrm>
          <a:prstGeom prst="rect">
            <a:avLst/>
          </a:prstGeom>
          <a:noFill/>
        </p:spPr>
        <p:txBody>
          <a:bodyPr wrap="square" rtlCol="0">
            <a:spAutoFit/>
          </a:bodyPr>
          <a:lstStyle/>
          <a:p>
            <a:pPr algn="ctr"/>
            <a:r>
              <a:rPr lang="en-US" sz="1600" dirty="0">
                <a:solidFill>
                  <a:schemeClr val="bg1"/>
                </a:solidFill>
                <a:latin typeface="+mn-lt"/>
              </a:rPr>
              <a:t>Excels at Text translation, Summarization, Generative QA.</a:t>
            </a:r>
            <a:endParaRPr lang="es-ES" sz="1600" dirty="0">
              <a:solidFill>
                <a:schemeClr val="bg1"/>
              </a:solidFill>
              <a:latin typeface="+mn-lt"/>
            </a:endParaRPr>
          </a:p>
        </p:txBody>
      </p:sp>
      <p:sp>
        <p:nvSpPr>
          <p:cNvPr id="11" name="CuadroTexto 10">
            <a:extLst>
              <a:ext uri="{FF2B5EF4-FFF2-40B4-BE49-F238E27FC236}">
                <a16:creationId xmlns:a16="http://schemas.microsoft.com/office/drawing/2014/main" id="{BAB97BA4-FB06-2BCF-B17D-CA87B4D55574}"/>
              </a:ext>
            </a:extLst>
          </p:cNvPr>
          <p:cNvSpPr txBox="1"/>
          <p:nvPr/>
        </p:nvSpPr>
        <p:spPr>
          <a:xfrm>
            <a:off x="847303" y="2598003"/>
            <a:ext cx="2925019" cy="830997"/>
          </a:xfrm>
          <a:prstGeom prst="rect">
            <a:avLst/>
          </a:prstGeom>
          <a:noFill/>
        </p:spPr>
        <p:txBody>
          <a:bodyPr wrap="square" rtlCol="0">
            <a:spAutoFit/>
          </a:bodyPr>
          <a:lstStyle/>
          <a:p>
            <a:pPr algn="ctr"/>
            <a:r>
              <a:rPr lang="en-US" sz="1600" dirty="0">
                <a:solidFill>
                  <a:schemeClr val="bg1"/>
                </a:solidFill>
                <a:latin typeface="+mn-lt"/>
              </a:rPr>
              <a:t>Excels at understanding: Word or Sentence classification, Extractive QA.</a:t>
            </a:r>
            <a:endParaRPr lang="es-ES" sz="1600" dirty="0">
              <a:solidFill>
                <a:schemeClr val="bg1"/>
              </a:solidFill>
              <a:latin typeface="+mn-lt"/>
            </a:endParaRPr>
          </a:p>
        </p:txBody>
      </p:sp>
      <p:sp>
        <p:nvSpPr>
          <p:cNvPr id="12" name="CuadroTexto 11">
            <a:extLst>
              <a:ext uri="{FF2B5EF4-FFF2-40B4-BE49-F238E27FC236}">
                <a16:creationId xmlns:a16="http://schemas.microsoft.com/office/drawing/2014/main" id="{B3747602-F228-2503-CD67-585543344403}"/>
              </a:ext>
            </a:extLst>
          </p:cNvPr>
          <p:cNvSpPr txBox="1"/>
          <p:nvPr/>
        </p:nvSpPr>
        <p:spPr>
          <a:xfrm>
            <a:off x="8081539" y="2598003"/>
            <a:ext cx="2925018" cy="1077218"/>
          </a:xfrm>
          <a:prstGeom prst="rect">
            <a:avLst/>
          </a:prstGeom>
          <a:noFill/>
        </p:spPr>
        <p:txBody>
          <a:bodyPr wrap="square" rtlCol="0">
            <a:spAutoFit/>
          </a:bodyPr>
          <a:lstStyle/>
          <a:p>
            <a:pPr algn="ctr"/>
            <a:r>
              <a:rPr lang="en-US" sz="1600" dirty="0">
                <a:solidFill>
                  <a:schemeClr val="bg1"/>
                </a:solidFill>
                <a:latin typeface="+mn-lt"/>
              </a:rPr>
              <a:t>Excels at Text generation.</a:t>
            </a:r>
          </a:p>
          <a:p>
            <a:pPr algn="ctr"/>
            <a:endParaRPr lang="en-US" sz="1600" dirty="0">
              <a:solidFill>
                <a:schemeClr val="bg1"/>
              </a:solidFill>
              <a:latin typeface="+mn-lt"/>
            </a:endParaRPr>
          </a:p>
          <a:p>
            <a:pPr algn="ctr"/>
            <a:r>
              <a:rPr lang="en-US" sz="1600" dirty="0">
                <a:solidFill>
                  <a:schemeClr val="bg1"/>
                </a:solidFill>
                <a:latin typeface="+mn-lt"/>
              </a:rPr>
              <a:t>The largest models. Tendency to scale their size.</a:t>
            </a:r>
            <a:endParaRPr lang="es-ES" sz="1600" dirty="0">
              <a:solidFill>
                <a:schemeClr val="bg1"/>
              </a:solidFill>
              <a:latin typeface="+mn-lt"/>
            </a:endParaRPr>
          </a:p>
        </p:txBody>
      </p:sp>
      <p:sp>
        <p:nvSpPr>
          <p:cNvPr id="13" name="CuadroTexto 12">
            <a:extLst>
              <a:ext uri="{FF2B5EF4-FFF2-40B4-BE49-F238E27FC236}">
                <a16:creationId xmlns:a16="http://schemas.microsoft.com/office/drawing/2014/main" id="{4BC09957-44EE-B0A1-F16E-BF3E245B59AC}"/>
              </a:ext>
            </a:extLst>
          </p:cNvPr>
          <p:cNvSpPr txBox="1"/>
          <p:nvPr/>
        </p:nvSpPr>
        <p:spPr>
          <a:xfrm>
            <a:off x="847302" y="4074527"/>
            <a:ext cx="2925019" cy="338554"/>
          </a:xfrm>
          <a:prstGeom prst="rect">
            <a:avLst/>
          </a:prstGeom>
          <a:noFill/>
        </p:spPr>
        <p:txBody>
          <a:bodyPr wrap="square" rtlCol="0">
            <a:spAutoFit/>
          </a:bodyPr>
          <a:lstStyle/>
          <a:p>
            <a:pPr algn="ctr"/>
            <a:r>
              <a:rPr lang="en-US" sz="1600" dirty="0">
                <a:solidFill>
                  <a:schemeClr val="bg1"/>
                </a:solidFill>
                <a:latin typeface="+mn-lt"/>
              </a:rPr>
              <a:t>Examples: BERT, </a:t>
            </a:r>
            <a:r>
              <a:rPr lang="en-US" sz="1600" dirty="0" err="1">
                <a:solidFill>
                  <a:schemeClr val="bg1"/>
                </a:solidFill>
                <a:latin typeface="+mn-lt"/>
              </a:rPr>
              <a:t>RoBERTa</a:t>
            </a:r>
            <a:endParaRPr lang="es-ES" sz="1600" dirty="0">
              <a:solidFill>
                <a:schemeClr val="bg1"/>
              </a:solidFill>
              <a:latin typeface="+mn-lt"/>
            </a:endParaRPr>
          </a:p>
        </p:txBody>
      </p:sp>
      <p:sp>
        <p:nvSpPr>
          <p:cNvPr id="14" name="CuadroTexto 13">
            <a:extLst>
              <a:ext uri="{FF2B5EF4-FFF2-40B4-BE49-F238E27FC236}">
                <a16:creationId xmlns:a16="http://schemas.microsoft.com/office/drawing/2014/main" id="{E28D5005-89CF-FFE7-909D-45E38FD701CC}"/>
              </a:ext>
            </a:extLst>
          </p:cNvPr>
          <p:cNvSpPr txBox="1"/>
          <p:nvPr/>
        </p:nvSpPr>
        <p:spPr>
          <a:xfrm>
            <a:off x="4533476" y="4074527"/>
            <a:ext cx="2925019" cy="338554"/>
          </a:xfrm>
          <a:prstGeom prst="rect">
            <a:avLst/>
          </a:prstGeom>
          <a:noFill/>
        </p:spPr>
        <p:txBody>
          <a:bodyPr wrap="square" rtlCol="0">
            <a:spAutoFit/>
          </a:bodyPr>
          <a:lstStyle/>
          <a:p>
            <a:pPr algn="ctr"/>
            <a:r>
              <a:rPr lang="en-US" sz="1600" dirty="0">
                <a:solidFill>
                  <a:schemeClr val="bg1"/>
                </a:solidFill>
                <a:latin typeface="+mn-lt"/>
              </a:rPr>
              <a:t>Examples: T5, BART</a:t>
            </a:r>
            <a:endParaRPr lang="es-ES" sz="1600" dirty="0">
              <a:solidFill>
                <a:schemeClr val="bg1"/>
              </a:solidFill>
              <a:latin typeface="+mn-lt"/>
            </a:endParaRPr>
          </a:p>
        </p:txBody>
      </p:sp>
      <p:sp>
        <p:nvSpPr>
          <p:cNvPr id="15" name="CuadroTexto 14">
            <a:extLst>
              <a:ext uri="{FF2B5EF4-FFF2-40B4-BE49-F238E27FC236}">
                <a16:creationId xmlns:a16="http://schemas.microsoft.com/office/drawing/2014/main" id="{A537679A-2870-D768-C9A0-9E2454AAE625}"/>
              </a:ext>
            </a:extLst>
          </p:cNvPr>
          <p:cNvSpPr txBox="1"/>
          <p:nvPr/>
        </p:nvSpPr>
        <p:spPr>
          <a:xfrm>
            <a:off x="8081538" y="4074527"/>
            <a:ext cx="2925019" cy="338554"/>
          </a:xfrm>
          <a:prstGeom prst="rect">
            <a:avLst/>
          </a:prstGeom>
          <a:noFill/>
        </p:spPr>
        <p:txBody>
          <a:bodyPr wrap="square" rtlCol="0">
            <a:spAutoFit/>
          </a:bodyPr>
          <a:lstStyle/>
          <a:p>
            <a:pPr algn="ctr"/>
            <a:r>
              <a:rPr lang="en-US" sz="1600" dirty="0">
                <a:solidFill>
                  <a:schemeClr val="bg1"/>
                </a:solidFill>
                <a:latin typeface="+mn-lt"/>
              </a:rPr>
              <a:t>Examples: GPT, </a:t>
            </a:r>
            <a:r>
              <a:rPr lang="en-US" sz="1600" dirty="0" err="1">
                <a:solidFill>
                  <a:schemeClr val="bg1"/>
                </a:solidFill>
                <a:latin typeface="+mn-lt"/>
              </a:rPr>
              <a:t>LLaMA</a:t>
            </a:r>
            <a:r>
              <a:rPr lang="en-US" sz="1600" dirty="0">
                <a:solidFill>
                  <a:schemeClr val="bg1"/>
                </a:solidFill>
                <a:latin typeface="+mn-lt"/>
              </a:rPr>
              <a:t>, Phi</a:t>
            </a:r>
            <a:endParaRPr lang="es-ES" sz="1600" dirty="0">
              <a:solidFill>
                <a:schemeClr val="bg1"/>
              </a:solidFill>
              <a:latin typeface="+mn-lt"/>
            </a:endParaRPr>
          </a:p>
        </p:txBody>
      </p:sp>
      <p:sp>
        <p:nvSpPr>
          <p:cNvPr id="3" name="CuadroTexto 2">
            <a:extLst>
              <a:ext uri="{FF2B5EF4-FFF2-40B4-BE49-F238E27FC236}">
                <a16:creationId xmlns:a16="http://schemas.microsoft.com/office/drawing/2014/main" id="{ECC366F2-F21C-1023-E1EE-3BBBA88BCA08}"/>
              </a:ext>
            </a:extLst>
          </p:cNvPr>
          <p:cNvSpPr txBox="1"/>
          <p:nvPr/>
        </p:nvSpPr>
        <p:spPr>
          <a:xfrm>
            <a:off x="11696933" y="6397705"/>
            <a:ext cx="260605" cy="307777"/>
          </a:xfrm>
          <a:prstGeom prst="rect">
            <a:avLst/>
          </a:prstGeom>
          <a:noFill/>
        </p:spPr>
        <p:txBody>
          <a:bodyPr wrap="square" rtlCol="0">
            <a:spAutoFit/>
          </a:bodyPr>
          <a:lstStyle/>
          <a:p>
            <a:r>
              <a:rPr lang="en-US" dirty="0">
                <a:solidFill>
                  <a:schemeClr val="bg1"/>
                </a:solidFill>
                <a:latin typeface="+mn-lt"/>
              </a:rPr>
              <a:t>8</a:t>
            </a:r>
            <a:endParaRPr lang="es-ES" dirty="0">
              <a:solidFill>
                <a:schemeClr val="bg1"/>
              </a:solidFill>
              <a:latin typeface="+mn-lt"/>
            </a:endParaRPr>
          </a:p>
        </p:txBody>
      </p:sp>
    </p:spTree>
    <p:extLst>
      <p:ext uri="{BB962C8B-B14F-4D97-AF65-F5344CB8AC3E}">
        <p14:creationId xmlns:p14="http://schemas.microsoft.com/office/powerpoint/2010/main" val="24244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2" grpId="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8D43A-6373-332F-8081-1DD940799F4D}"/>
              </a:ext>
            </a:extLst>
          </p:cNvPr>
          <p:cNvSpPr>
            <a:spLocks noGrp="1"/>
          </p:cNvSpPr>
          <p:nvPr>
            <p:ph type="title"/>
          </p:nvPr>
        </p:nvSpPr>
        <p:spPr>
          <a:xfrm>
            <a:off x="960000" y="593367"/>
            <a:ext cx="10272000" cy="763600"/>
          </a:xfrm>
        </p:spPr>
        <p:txBody>
          <a:bodyPr/>
          <a:lstStyle/>
          <a:p>
            <a:r>
              <a:rPr lang="en-US" sz="3200" dirty="0">
                <a:latin typeface="+mj-lt"/>
              </a:rPr>
              <a:t>State of the art: </a:t>
            </a:r>
            <a:r>
              <a:rPr lang="en-US" sz="3200" dirty="0">
                <a:solidFill>
                  <a:schemeClr val="accent1">
                    <a:lumMod val="75000"/>
                  </a:schemeClr>
                </a:solidFill>
                <a:latin typeface="+mj-lt"/>
              </a:rPr>
              <a:t>Large Language Models (LLMs)</a:t>
            </a:r>
            <a:endParaRPr lang="es-ES" sz="3200" dirty="0">
              <a:solidFill>
                <a:schemeClr val="accent1">
                  <a:lumMod val="75000"/>
                </a:schemeClr>
              </a:solidFill>
              <a:latin typeface="+mj-lt"/>
            </a:endParaRPr>
          </a:p>
        </p:txBody>
      </p:sp>
      <p:sp>
        <p:nvSpPr>
          <p:cNvPr id="3" name="Marcador de contenido 2">
            <a:extLst>
              <a:ext uri="{FF2B5EF4-FFF2-40B4-BE49-F238E27FC236}">
                <a16:creationId xmlns:a16="http://schemas.microsoft.com/office/drawing/2014/main" id="{92A17F99-3F54-AF26-1D57-F8E68D2916EA}"/>
              </a:ext>
            </a:extLst>
          </p:cNvPr>
          <p:cNvSpPr>
            <a:spLocks noGrp="1"/>
          </p:cNvSpPr>
          <p:nvPr>
            <p:ph type="body" idx="1"/>
          </p:nvPr>
        </p:nvSpPr>
        <p:spPr>
          <a:xfrm>
            <a:off x="960001" y="1621000"/>
            <a:ext cx="8937978" cy="3985716"/>
          </a:xfrm>
        </p:spPr>
        <p:txBody>
          <a:bodyPr/>
          <a:lstStyle/>
          <a:p>
            <a:pPr>
              <a:lnSpc>
                <a:spcPct val="150000"/>
              </a:lnSpc>
            </a:pPr>
            <a:r>
              <a:rPr lang="en-US" sz="2400" dirty="0">
                <a:solidFill>
                  <a:schemeClr val="accent1">
                    <a:lumMod val="75000"/>
                  </a:schemeClr>
                </a:solidFill>
                <a:latin typeface="+mn-lt"/>
              </a:rPr>
              <a:t>Transformer</a:t>
            </a:r>
            <a:r>
              <a:rPr lang="en-US" sz="2400" dirty="0">
                <a:latin typeface="+mn-lt"/>
              </a:rPr>
              <a:t>-based models.</a:t>
            </a:r>
          </a:p>
          <a:p>
            <a:pPr>
              <a:lnSpc>
                <a:spcPct val="150000"/>
              </a:lnSpc>
            </a:pPr>
            <a:r>
              <a:rPr lang="en-US" sz="2400" dirty="0">
                <a:latin typeface="+mn-lt"/>
              </a:rPr>
              <a:t>Highly capable of </a:t>
            </a:r>
            <a:r>
              <a:rPr lang="en-US" sz="2400" dirty="0">
                <a:solidFill>
                  <a:schemeClr val="accent1">
                    <a:lumMod val="75000"/>
                  </a:schemeClr>
                </a:solidFill>
                <a:latin typeface="+mn-lt"/>
              </a:rPr>
              <a:t>understanding</a:t>
            </a:r>
            <a:r>
              <a:rPr lang="en-US" sz="2400" dirty="0">
                <a:latin typeface="+mn-lt"/>
              </a:rPr>
              <a:t> and </a:t>
            </a:r>
            <a:r>
              <a:rPr lang="en-US" sz="2400" dirty="0">
                <a:solidFill>
                  <a:schemeClr val="accent1">
                    <a:lumMod val="75000"/>
                  </a:schemeClr>
                </a:solidFill>
                <a:latin typeface="+mn-lt"/>
              </a:rPr>
              <a:t>generating</a:t>
            </a:r>
            <a:r>
              <a:rPr lang="en-US" sz="2400" dirty="0">
                <a:latin typeface="+mn-lt"/>
              </a:rPr>
              <a:t> language.</a:t>
            </a:r>
          </a:p>
          <a:p>
            <a:pPr>
              <a:lnSpc>
                <a:spcPct val="150000"/>
              </a:lnSpc>
            </a:pPr>
            <a:r>
              <a:rPr lang="en-US" sz="2400" dirty="0">
                <a:solidFill>
                  <a:schemeClr val="accent1">
                    <a:lumMod val="75000"/>
                  </a:schemeClr>
                </a:solidFill>
                <a:latin typeface="+mn-lt"/>
              </a:rPr>
              <a:t>Large</a:t>
            </a:r>
            <a:r>
              <a:rPr lang="en-US" sz="2400" dirty="0">
                <a:latin typeface="+mn-lt"/>
              </a:rPr>
              <a:t> sizes: from millions to billions of parameters.</a:t>
            </a:r>
          </a:p>
          <a:p>
            <a:pPr>
              <a:lnSpc>
                <a:spcPct val="150000"/>
              </a:lnSpc>
            </a:pPr>
            <a:r>
              <a:rPr lang="en-US" sz="2400" dirty="0">
                <a:latin typeface="+mn-lt"/>
              </a:rPr>
              <a:t>Trained in </a:t>
            </a:r>
            <a:r>
              <a:rPr lang="en-US" sz="2400" dirty="0">
                <a:solidFill>
                  <a:schemeClr val="accent1">
                    <a:lumMod val="75000"/>
                  </a:schemeClr>
                </a:solidFill>
                <a:latin typeface="+mn-lt"/>
              </a:rPr>
              <a:t>massive</a:t>
            </a:r>
            <a:r>
              <a:rPr lang="en-US" sz="2400" dirty="0">
                <a:latin typeface="+mn-lt"/>
              </a:rPr>
              <a:t> corpus of </a:t>
            </a:r>
            <a:r>
              <a:rPr lang="en-US" sz="2400" dirty="0">
                <a:solidFill>
                  <a:schemeClr val="accent1">
                    <a:lumMod val="75000"/>
                  </a:schemeClr>
                </a:solidFill>
                <a:latin typeface="+mn-lt"/>
              </a:rPr>
              <a:t>data</a:t>
            </a:r>
            <a:r>
              <a:rPr lang="en-US" sz="2400" dirty="0">
                <a:solidFill>
                  <a:schemeClr val="bg1"/>
                </a:solidFill>
                <a:latin typeface="+mn-lt"/>
              </a:rPr>
              <a:t>.</a:t>
            </a:r>
          </a:p>
          <a:p>
            <a:pPr>
              <a:lnSpc>
                <a:spcPct val="150000"/>
              </a:lnSpc>
            </a:pPr>
            <a:r>
              <a:rPr lang="en-US" sz="2400" dirty="0">
                <a:solidFill>
                  <a:schemeClr val="accent1">
                    <a:lumMod val="75000"/>
                  </a:schemeClr>
                </a:solidFill>
                <a:latin typeface="+mn-lt"/>
              </a:rPr>
              <a:t>Versatile</a:t>
            </a:r>
            <a:r>
              <a:rPr lang="en-US" sz="2400" dirty="0">
                <a:latin typeface="+mn-lt"/>
              </a:rPr>
              <a:t>, can be adapted to a certain domain or task.</a:t>
            </a:r>
            <a:endParaRPr lang="es-ES" sz="2400" dirty="0">
              <a:latin typeface="+mn-lt"/>
            </a:endParaRPr>
          </a:p>
        </p:txBody>
      </p:sp>
      <p:sp>
        <p:nvSpPr>
          <p:cNvPr id="4" name="CuadroTexto 3">
            <a:extLst>
              <a:ext uri="{FF2B5EF4-FFF2-40B4-BE49-F238E27FC236}">
                <a16:creationId xmlns:a16="http://schemas.microsoft.com/office/drawing/2014/main" id="{738CE573-33EC-C9E0-1843-DB783E26EC44}"/>
              </a:ext>
            </a:extLst>
          </p:cNvPr>
          <p:cNvSpPr txBox="1"/>
          <p:nvPr/>
        </p:nvSpPr>
        <p:spPr>
          <a:xfrm>
            <a:off x="11696933" y="6397705"/>
            <a:ext cx="260605" cy="307777"/>
          </a:xfrm>
          <a:prstGeom prst="rect">
            <a:avLst/>
          </a:prstGeom>
          <a:noFill/>
        </p:spPr>
        <p:txBody>
          <a:bodyPr wrap="square" rtlCol="0">
            <a:spAutoFit/>
          </a:bodyPr>
          <a:lstStyle/>
          <a:p>
            <a:r>
              <a:rPr lang="en-US" dirty="0">
                <a:solidFill>
                  <a:schemeClr val="bg1"/>
                </a:solidFill>
                <a:latin typeface="+mn-lt"/>
              </a:rPr>
              <a:t>9</a:t>
            </a:r>
            <a:endParaRPr lang="es-ES" dirty="0">
              <a:solidFill>
                <a:schemeClr val="bg1"/>
              </a:solidFill>
              <a:latin typeface="+mn-lt"/>
            </a:endParaRPr>
          </a:p>
        </p:txBody>
      </p:sp>
    </p:spTree>
    <p:extLst>
      <p:ext uri="{BB962C8B-B14F-4D97-AF65-F5344CB8AC3E}">
        <p14:creationId xmlns:p14="http://schemas.microsoft.com/office/powerpoint/2010/main" val="3118874866"/>
      </p:ext>
    </p:extLst>
  </p:cSld>
  <p:clrMapOvr>
    <a:masterClrMapping/>
  </p:clrMapOvr>
</p:sld>
</file>

<file path=ppt/theme/theme1.xml><?xml version="1.0" encoding="utf-8"?>
<a:theme xmlns:a="http://schemas.openxmlformats.org/drawingml/2006/main" name="Virtual World Pitch Deck by Slidesgo">
  <a:themeElements>
    <a:clrScheme name="Simple Light">
      <a:dk1>
        <a:srgbClr val="0F1754"/>
      </a:dk1>
      <a:lt1>
        <a:srgbClr val="FFFFFF"/>
      </a:lt1>
      <a:dk2>
        <a:srgbClr val="72108E"/>
      </a:dk2>
      <a:lt2>
        <a:srgbClr val="5326AA"/>
      </a:lt2>
      <a:accent1>
        <a:srgbClr val="CDF239"/>
      </a:accent1>
      <a:accent2>
        <a:srgbClr val="DA369F"/>
      </a:accent2>
      <a:accent3>
        <a:srgbClr val="981161"/>
      </a:accent3>
      <a:accent4>
        <a:srgbClr val="51B7E0"/>
      </a:accent4>
      <a:accent5>
        <a:srgbClr val="FFFFFF"/>
      </a:accent5>
      <a:accent6>
        <a:srgbClr val="FFFFFF"/>
      </a:accent6>
      <a:hlink>
        <a:srgbClr val="FFFFFF"/>
      </a:hlink>
      <a:folHlink>
        <a:srgbClr val="0097A7"/>
      </a:folHlink>
    </a:clrScheme>
    <a:fontScheme name="Grandview">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steoporosis Breakthrough by Slidesgo">
  <a:themeElements>
    <a:clrScheme name="Simple Light">
      <a:dk1>
        <a:srgbClr val="FFFFFF"/>
      </a:dk1>
      <a:lt1>
        <a:srgbClr val="F9829E"/>
      </a:lt1>
      <a:dk2>
        <a:srgbClr val="00004B"/>
      </a:dk2>
      <a:lt2>
        <a:srgbClr val="EB9E90"/>
      </a:lt2>
      <a:accent1>
        <a:srgbClr val="E43484"/>
      </a:accent1>
      <a:accent2>
        <a:srgbClr val="3C63F7"/>
      </a:accent2>
      <a:accent3>
        <a:srgbClr val="7E25F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Virtual World Pitch Deck by Slidesgo</Template>
  <TotalTime>2781</TotalTime>
  <Words>2891</Words>
  <Application>Microsoft Office PowerPoint</Application>
  <PresentationFormat>Panorámica</PresentationFormat>
  <Paragraphs>524</Paragraphs>
  <Slides>34</Slides>
  <Notes>33</Notes>
  <HiddenSlides>0</HiddenSlides>
  <MMClips>0</MMClips>
  <ScaleCrop>false</ScaleCrop>
  <HeadingPairs>
    <vt:vector size="6" baseType="variant">
      <vt:variant>
        <vt:lpstr>Fuentes usadas</vt:lpstr>
      </vt:variant>
      <vt:variant>
        <vt:i4>13</vt:i4>
      </vt:variant>
      <vt:variant>
        <vt:lpstr>Tema</vt:lpstr>
      </vt:variant>
      <vt:variant>
        <vt:i4>5</vt:i4>
      </vt:variant>
      <vt:variant>
        <vt:lpstr>Títulos de diapositiva</vt:lpstr>
      </vt:variant>
      <vt:variant>
        <vt:i4>34</vt:i4>
      </vt:variant>
    </vt:vector>
  </HeadingPairs>
  <TitlesOfParts>
    <vt:vector size="52" baseType="lpstr">
      <vt:lpstr>Anaheim</vt:lpstr>
      <vt:lpstr>Aptos</vt:lpstr>
      <vt:lpstr>Aptos Display</vt:lpstr>
      <vt:lpstr>Arial</vt:lpstr>
      <vt:lpstr>Assistant</vt:lpstr>
      <vt:lpstr>Bebas Neue</vt:lpstr>
      <vt:lpstr>Cousine</vt:lpstr>
      <vt:lpstr>IBM Plex Mono</vt:lpstr>
      <vt:lpstr>Nunito Light</vt:lpstr>
      <vt:lpstr>Poppins</vt:lpstr>
      <vt:lpstr>Proxima Nova</vt:lpstr>
      <vt:lpstr>PT Sans</vt:lpstr>
      <vt:lpstr>Raleway</vt:lpstr>
      <vt:lpstr>Virtual World Pitch Deck by Slidesgo</vt:lpstr>
      <vt:lpstr>Diseño personalizado</vt:lpstr>
      <vt:lpstr>Slidesgo Final Pages</vt:lpstr>
      <vt:lpstr>Osteoporosis Breakthrough by Slidesgo</vt:lpstr>
      <vt:lpstr>1_Slidesgo Final Pages</vt:lpstr>
      <vt:lpstr>Language Models on  Question Answering problems</vt:lpstr>
      <vt:lpstr>Contents</vt:lpstr>
      <vt:lpstr>Contents</vt:lpstr>
      <vt:lpstr>Motivation</vt:lpstr>
      <vt:lpstr>Contents</vt:lpstr>
      <vt:lpstr>State of the art: Natural Language Processing (NLP)</vt:lpstr>
      <vt:lpstr>State of the art: the transformer</vt:lpstr>
      <vt:lpstr>State of the art: transformer architectures</vt:lpstr>
      <vt:lpstr>State of the art: Large Language Models (LLMs)</vt:lpstr>
      <vt:lpstr>State of the art: Large Language Models (LLMs)</vt:lpstr>
      <vt:lpstr>State of the art: training LLMs</vt:lpstr>
      <vt:lpstr>State of the art: Question Answering (QA)</vt:lpstr>
      <vt:lpstr>State of the art: extractive QA</vt:lpstr>
      <vt:lpstr>Contents</vt:lpstr>
      <vt:lpstr>Technology and environment</vt:lpstr>
      <vt:lpstr>Contents</vt:lpstr>
      <vt:lpstr>Experimental setup: dataset</vt:lpstr>
      <vt:lpstr>Experimental setup: dataset example</vt:lpstr>
      <vt:lpstr>Experimental setup: models</vt:lpstr>
      <vt:lpstr>Experimental setup: metrics and evaluation</vt:lpstr>
      <vt:lpstr>Contents</vt:lpstr>
      <vt:lpstr>Results: RoBERTa</vt:lpstr>
      <vt:lpstr>Results: FLAN T5 vs. default T5</vt:lpstr>
      <vt:lpstr>Results: T5 Small vs. T5 Base at half precision</vt:lpstr>
      <vt:lpstr>Results: Phi and the generation strategy</vt:lpstr>
      <vt:lpstr>Results: Phi</vt:lpstr>
      <vt:lpstr>Results: examples</vt:lpstr>
      <vt:lpstr>Results: examples</vt:lpstr>
      <vt:lpstr>Results: examples</vt:lpstr>
      <vt:lpstr>Contents</vt:lpstr>
      <vt:lpstr>Conclusions: main takeaways</vt:lpstr>
      <vt:lpstr>Conclusions: main takeaways</vt:lpstr>
      <vt:lpstr>Conclusions: future work</vt:lpstr>
      <vt:lpstr>Conclusions: repositories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Enrique Saiz</dc:creator>
  <cp:lastModifiedBy>Enrique Saiz</cp:lastModifiedBy>
  <cp:revision>2</cp:revision>
  <dcterms:created xsi:type="dcterms:W3CDTF">2024-06-13T18:20:47Z</dcterms:created>
  <dcterms:modified xsi:type="dcterms:W3CDTF">2024-07-10T16:24:33Z</dcterms:modified>
</cp:coreProperties>
</file>